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4596" r:id="rId5"/>
    <p:sldId id="4681" r:id="rId6"/>
    <p:sldId id="791" r:id="rId7"/>
    <p:sldId id="4684" r:id="rId8"/>
    <p:sldId id="4685" r:id="rId9"/>
    <p:sldId id="4686" r:id="rId10"/>
    <p:sldId id="4706" r:id="rId11"/>
    <p:sldId id="4705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080" autoAdjust="0"/>
  </p:normalViewPr>
  <p:slideViewPr>
    <p:cSldViewPr snapToGrid="0">
      <p:cViewPr varScale="1">
        <p:scale>
          <a:sx n="128" d="100"/>
          <a:sy n="128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BFA08BE9-2C2A-4EE2-B47F-82FB9F16D1E2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007E00A3-1413-46B7-BEB4-84F732B94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8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09.30</a:t>
            </a:r>
          </a:p>
          <a:p>
            <a:r>
              <a:rPr lang="en-GB" dirty="0"/>
              <a:t>T</a:t>
            </a:r>
          </a:p>
          <a:p>
            <a:endParaRPr lang="en-GB" dirty="0"/>
          </a:p>
          <a:p>
            <a:r>
              <a:rPr lang="en-GB" dirty="0"/>
              <a:t>Welcome, intros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00A3-1413-46B7-BEB4-84F732B946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7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27288" y="1074738"/>
            <a:ext cx="9559926" cy="537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21F35F-8435-46E5-BABB-0674003D13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09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>
          <a:extLst>
            <a:ext uri="{FF2B5EF4-FFF2-40B4-BE49-F238E27FC236}">
              <a16:creationId xmlns:a16="http://schemas.microsoft.com/office/drawing/2014/main" id="{BB0BD4F0-A637-3EBD-1C74-52B8978AD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11:notes">
            <a:extLst>
              <a:ext uri="{FF2B5EF4-FFF2-40B4-BE49-F238E27FC236}">
                <a16:creationId xmlns:a16="http://schemas.microsoft.com/office/drawing/2014/main" id="{7E2D603F-1A2E-D7A3-49E0-A4F0302F39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41413"/>
            <a:ext cx="5473700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8" name="Google Shape;1298;p111:notes">
            <a:extLst>
              <a:ext uri="{FF2B5EF4-FFF2-40B4-BE49-F238E27FC236}">
                <a16:creationId xmlns:a16="http://schemas.microsoft.com/office/drawing/2014/main" id="{8B06B369-5295-BCF3-5673-70048CD752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392121"/>
            <a:ext cx="5438140" cy="359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t" anchorCtr="0">
            <a:noAutofit/>
          </a:bodyPr>
          <a:lstStyle/>
          <a:p>
            <a:r>
              <a:rPr lang="en-GB"/>
              <a:t>14.55</a:t>
            </a:r>
            <a:endParaRPr/>
          </a:p>
          <a:p>
            <a:r>
              <a:rPr lang="en-GB"/>
              <a:t>T</a:t>
            </a:r>
            <a:endParaRPr/>
          </a:p>
        </p:txBody>
      </p:sp>
      <p:sp>
        <p:nvSpPr>
          <p:cNvPr id="1299" name="Google Shape;1299;p111:notes">
            <a:extLst>
              <a:ext uri="{FF2B5EF4-FFF2-40B4-BE49-F238E27FC236}">
                <a16:creationId xmlns:a16="http://schemas.microsoft.com/office/drawing/2014/main" id="{712A081D-D575-801A-B775-828B04C109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8668578"/>
            <a:ext cx="2945659" cy="45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8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40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25A0-DED8-45B1-8107-FB26DF02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6E36D-FC9F-4911-AFCA-35F891B58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520C0-4FE3-4690-A8A8-F389766A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8A8E-B74E-4C3A-A9AB-DD9C03B7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54553-86C0-49BC-8284-EB5A2EE1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9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B0CB-F156-44B7-9432-74C7A8CE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7A0A2-689D-462A-A3FD-A75F71AB2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801E8-68EE-4FC0-9B26-E42A20B0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E4949-70E3-49A3-9A12-0A8FD32E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20A8-1D53-428D-87D1-046EF463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6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406CE-A575-4014-A9AB-044699724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D021B-2BA4-4554-B06A-5226B916A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5F90A-82F3-4AA1-AB60-33332F10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A5A62-1401-4757-86F2-D2A63645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0F90-FABE-46D0-B8BB-4585311F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3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8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2D60-B84C-4619-B20D-CFAA460A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8F68-DD21-4866-9EEA-0403D1E7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F66C6-FA8A-41E1-90B5-0B849386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E76E2-3189-4082-9CA7-ED9FA478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0C746-94AA-4481-98D1-82F05B0D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4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B7FF-EDA4-4F45-9D08-A62D5A3C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453C-024D-47FC-8F38-47116F2F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FC93C-11AC-49D0-9831-74E31D24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0641-1E58-4BFC-A1DB-EF0CC580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54EB-886F-4E62-AEB9-4A595623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1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08D-7709-4FB8-BED2-FC722A90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8DAA-616D-408C-8628-E4FBD3796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70321-F6DE-4DA8-AB96-5AEA7F9AB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E855A-1AE6-4D9E-B58F-DD0A593F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7FA61-ED42-4C38-BCBA-CB2AB9CF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F8BBC-B2AD-4027-AFE0-19A4CD33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3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E572-84EB-4B1C-A6FC-8580DBB0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19A7-A9AD-4F97-9F03-D93A68F7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7E71E-18F5-4FD9-9A58-421ADB846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27143-2028-4267-9B25-E7866FA6E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45DEA-FD54-45F1-9B60-687B4D568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0855E-36E3-47EF-A5C6-17C6B683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F7F46-3CC7-4348-8050-E639BE9C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E5B28-1F3B-4B43-85E7-41B5984F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1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EA4A-CF8B-4B18-8374-38C6C2D1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BEC-12DD-454F-92BF-B47CB3F2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6C5C2-1E12-4B4B-A8B8-D2BAD809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157BF-F95B-4483-AF63-C7447522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5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2264C-1300-49E7-961D-188AEB2B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7BEA7-8D53-491C-912E-123DAA00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D9B86-C121-47FB-A469-8F3FE820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7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83F3-1886-45D7-B622-F438E5D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285C-6138-4478-B330-E675526A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DBA14-5963-4051-A172-EBF933BF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BD907-F751-4F92-A8D3-123C4E5C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D4EC2-14D5-4ABA-B24F-64DBB4BD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6ACA9-2AB6-4CB4-A4B2-8A254838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1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513B-05D3-46EE-B1E9-58B0A5D9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46F7F-0381-4D5A-8920-4148582AF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CC6C9-F12F-4118-B714-87D8BA745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288B9-022B-4CCF-A721-61D319D7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4FA05-740D-4233-A2A5-7860BEDF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26626-C83E-413D-9F04-AB1BEBA8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F0D95-BDB7-485A-8C8B-02B7AF11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723FE-E9E8-4F1D-A201-9F2AEB61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F3447-E221-4B5A-A5B4-B1072B71F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50A5-BCFE-477A-8A8F-44E41026519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F8AE-D6A6-4EEB-BF08-E6413CB18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6CAE9-FEFF-4DF7-9120-BAE8779DA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14D0-92D9-41E5-8438-99608C71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4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misingtas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ally@ed-send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12D761-96FB-48B0-9696-40645F81C9D7}"/>
              </a:ext>
            </a:extLst>
          </p:cNvPr>
          <p:cNvSpPr/>
          <p:nvPr/>
        </p:nvSpPr>
        <p:spPr>
          <a:xfrm>
            <a:off x="0" y="1"/>
            <a:ext cx="12192000" cy="12667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DEBAA-AD05-427B-BE3B-2769CF5467FC}"/>
              </a:ext>
            </a:extLst>
          </p:cNvPr>
          <p:cNvSpPr txBox="1"/>
          <p:nvPr/>
        </p:nvSpPr>
        <p:spPr>
          <a:xfrm>
            <a:off x="197087" y="209282"/>
            <a:ext cx="1210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Maximising the Impact of Teaching Assistants</a:t>
            </a:r>
          </a:p>
          <a:p>
            <a:pPr lvl="0">
              <a:defRPr/>
            </a:pP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MITA Course Spring 2026 Redbridge Education Partnership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7ABC8-82F5-4E3C-B24B-95772B84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1" y="2020984"/>
            <a:ext cx="3424956" cy="3424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17571-D774-45EA-8421-7488F876C643}"/>
              </a:ext>
            </a:extLst>
          </p:cNvPr>
          <p:cNvSpPr txBox="1"/>
          <p:nvPr/>
        </p:nvSpPr>
        <p:spPr>
          <a:xfrm>
            <a:off x="4578643" y="6186075"/>
            <a:ext cx="7416267" cy="400110"/>
          </a:xfrm>
          <a:prstGeom prst="rect">
            <a:avLst/>
          </a:prstGeom>
          <a:solidFill>
            <a:srgbClr val="0699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Sally Franklin –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EdSEND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MITA, Research Box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6C7F2A-A5AF-4D7D-8F0F-C01345F345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14896" r="7392" b="12060"/>
          <a:stretch/>
        </p:blipFill>
        <p:spPr>
          <a:xfrm>
            <a:off x="197087" y="5723432"/>
            <a:ext cx="2077432" cy="925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5E28B0-C5E2-BFD3-8D19-AB6F7BFD6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175"/>
          <a:stretch/>
        </p:blipFill>
        <p:spPr>
          <a:xfrm>
            <a:off x="4331496" y="2020984"/>
            <a:ext cx="4554148" cy="342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D6AD2-5E34-3F44-D3DF-A46A45BD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13" y="2020984"/>
            <a:ext cx="2461023" cy="1499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E9E6A5-C615-9614-D43A-C14FE0814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4530" y="3917667"/>
            <a:ext cx="2541629" cy="15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87A1-1E0F-1724-B9AE-5E44FA1DA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F4058-07D7-DDD5-4DDF-FD4D89D5AD83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0600677-2DD0-2289-265A-6B14130976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751" y="239809"/>
            <a:ext cx="7149313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picture </a:t>
            </a:r>
            <a:endParaRPr sz="28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3D4CA-2AF1-4AE3-3A5B-1800940F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95" y="115361"/>
            <a:ext cx="1219868" cy="743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D1825-C9A7-C664-A712-CBD5697CA890}"/>
              </a:ext>
            </a:extLst>
          </p:cNvPr>
          <p:cNvSpPr txBox="1"/>
          <p:nvPr/>
        </p:nvSpPr>
        <p:spPr>
          <a:xfrm>
            <a:off x="1066126" y="1572295"/>
            <a:ext cx="84905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041" indent="-422041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Secondary population rising; SEND rising (proportionately) 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SEND provision (-14%), special school and AP capacity in decline (-11% vs. pop. +22% since 2004)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Pace of opening new specialist settings slow (50% by 2025)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Exclusions, off-rolling and ‘hostile’ admissions add to pressure on specialist settings 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Specialist provision for secondary-aged pupils prioritised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Mainstream schools required to be more inclusive</a:t>
            </a:r>
          </a:p>
        </p:txBody>
      </p:sp>
    </p:spTree>
    <p:extLst>
      <p:ext uri="{BB962C8B-B14F-4D97-AF65-F5344CB8AC3E}">
        <p14:creationId xmlns:p14="http://schemas.microsoft.com/office/powerpoint/2010/main" val="43020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CFEE30-32D8-E81F-7509-AF66413F3356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9" y="10871"/>
            <a:ext cx="5393531" cy="105507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rise of TAs…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640" y="1700808"/>
            <a:ext cx="7863966" cy="4719294"/>
          </a:xfrm>
          <a:prstGeom prst="rect">
            <a:avLst/>
          </a:prstGeom>
          <a:solidFill>
            <a:srgbClr val="F15D22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662">
              <a:solidFill>
                <a:sysClr val="window" lastClr="FFFFFF"/>
              </a:solidFill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40211" y="4625442"/>
            <a:ext cx="1597477" cy="1662680"/>
          </a:xfrm>
          <a:prstGeom prst="ellipse">
            <a:avLst/>
          </a:prstGeom>
          <a:solidFill>
            <a:srgbClr val="D1450D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62">
                <a:solidFill>
                  <a:prstClr val="white"/>
                </a:solidFill>
                <a:latin typeface="Arial"/>
                <a:sym typeface="Arial"/>
              </a:rPr>
              <a:t>More TAs than teachers in primary</a:t>
            </a:r>
          </a:p>
          <a:p>
            <a:pPr algn="ctr">
              <a:defRPr/>
            </a:pPr>
            <a:endParaRPr lang="en-GB" sz="1292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68403" y="3827814"/>
            <a:ext cx="1981810" cy="2062700"/>
          </a:xfrm>
          <a:prstGeom prst="ellipse">
            <a:avLst/>
          </a:prstGeom>
          <a:solidFill>
            <a:srgbClr val="F69872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23" dirty="0">
                <a:solidFill>
                  <a:prstClr val="black"/>
                </a:solidFill>
                <a:latin typeface="Arial"/>
                <a:sym typeface="Arial"/>
              </a:rPr>
              <a:t>~£5bn </a:t>
            </a:r>
            <a:r>
              <a:rPr lang="en-GB" sz="1846" dirty="0">
                <a:solidFill>
                  <a:prstClr val="black"/>
                </a:solidFill>
                <a:latin typeface="Arial"/>
                <a:sym typeface="Arial"/>
              </a:rPr>
              <a:t>to employ</a:t>
            </a:r>
          </a:p>
        </p:txBody>
      </p:sp>
      <p:sp>
        <p:nvSpPr>
          <p:cNvPr id="9" name="Oval 8"/>
          <p:cNvSpPr/>
          <p:nvPr/>
        </p:nvSpPr>
        <p:spPr>
          <a:xfrm>
            <a:off x="2307274" y="1767279"/>
            <a:ext cx="2426767" cy="2572927"/>
          </a:xfrm>
          <a:prstGeom prst="ellipse">
            <a:avLst/>
          </a:prstGeom>
          <a:solidFill>
            <a:srgbClr val="F79A75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585" dirty="0">
                <a:solidFill>
                  <a:prstClr val="black"/>
                </a:solidFill>
                <a:latin typeface="Arial"/>
                <a:sym typeface="Arial"/>
              </a:rPr>
              <a:t>~400,000 </a:t>
            </a:r>
            <a:r>
              <a:rPr lang="en-GB" sz="1662" dirty="0">
                <a:solidFill>
                  <a:prstClr val="black"/>
                </a:solidFill>
                <a:latin typeface="Arial"/>
                <a:sym typeface="Arial"/>
              </a:rPr>
              <a:t>TAs in English schools</a:t>
            </a:r>
          </a:p>
        </p:txBody>
      </p:sp>
      <p:sp>
        <p:nvSpPr>
          <p:cNvPr id="11" name="Oval 10"/>
          <p:cNvSpPr/>
          <p:nvPr/>
        </p:nvSpPr>
        <p:spPr>
          <a:xfrm>
            <a:off x="6162469" y="2830781"/>
            <a:ext cx="1947790" cy="2027292"/>
          </a:xfrm>
          <a:prstGeom prst="ellipse">
            <a:avLst/>
          </a:prstGeom>
          <a:solidFill>
            <a:srgbClr val="F36B35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846">
                <a:solidFill>
                  <a:prstClr val="white"/>
                </a:solidFill>
                <a:latin typeface="Arial"/>
                <a:sym typeface="Arial"/>
              </a:rPr>
              <a:t>More than roads, social housing</a:t>
            </a:r>
          </a:p>
        </p:txBody>
      </p:sp>
      <p:sp>
        <p:nvSpPr>
          <p:cNvPr id="12" name="Oval 11"/>
          <p:cNvSpPr/>
          <p:nvPr/>
        </p:nvSpPr>
        <p:spPr>
          <a:xfrm>
            <a:off x="4766621" y="1767278"/>
            <a:ext cx="1739094" cy="1691966"/>
          </a:xfrm>
          <a:prstGeom prst="ellipse">
            <a:avLst/>
          </a:prstGeom>
          <a:solidFill>
            <a:srgbClr val="FBCEBD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  <a:sym typeface="Arial"/>
              </a:rPr>
              <a:t>Trebled since 2000</a:t>
            </a:r>
          </a:p>
        </p:txBody>
      </p:sp>
      <p:sp>
        <p:nvSpPr>
          <p:cNvPr id="13" name="Oval 12"/>
          <p:cNvSpPr/>
          <p:nvPr/>
        </p:nvSpPr>
        <p:spPr>
          <a:xfrm>
            <a:off x="8223005" y="1833746"/>
            <a:ext cx="1739094" cy="1800000"/>
          </a:xfrm>
          <a:prstGeom prst="ellipse">
            <a:avLst/>
          </a:prstGeom>
          <a:solidFill>
            <a:srgbClr val="D1450D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62" dirty="0">
                <a:solidFill>
                  <a:prstClr val="white"/>
                </a:solidFill>
                <a:latin typeface="Arial"/>
                <a:sym typeface="Arial"/>
              </a:rPr>
              <a:t>Largest Pupil Premium investment</a:t>
            </a:r>
          </a:p>
          <a:p>
            <a:pPr algn="ctr">
              <a:defRPr/>
            </a:pPr>
            <a:endParaRPr lang="en-GB" sz="1292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57725" y="4093689"/>
            <a:ext cx="2392881" cy="2326412"/>
          </a:xfrm>
          <a:prstGeom prst="ellipse">
            <a:avLst/>
          </a:prstGeom>
          <a:solidFill>
            <a:srgbClr val="FBCEBD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215">
                <a:solidFill>
                  <a:prstClr val="black"/>
                </a:solidFill>
                <a:latin typeface="Arial"/>
                <a:sym typeface="Arial"/>
              </a:rPr>
              <a:t>What an opportunity!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BEAEE-2C4B-55F0-3F5A-725C717FA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95" y="115361"/>
            <a:ext cx="1219868" cy="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BFA7-99F0-62DF-3A7E-3F35F011C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9BF6F4-182F-8793-C979-020FC4716BAD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08FC4A3-29CD-AF67-0348-B43B20BA5B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751" y="239809"/>
            <a:ext cx="7804769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research tell us</a:t>
            </a:r>
            <a:endParaRPr sz="28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13FF2-8CF2-7FAA-CD3C-15ADC8EC1F31}"/>
              </a:ext>
            </a:extLst>
          </p:cNvPr>
          <p:cNvSpPr txBox="1"/>
          <p:nvPr/>
        </p:nvSpPr>
        <p:spPr>
          <a:xfrm>
            <a:off x="1066126" y="1572295"/>
            <a:ext cx="7025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041" indent="-422041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DFC43-2BA4-E568-98E8-CD9854B00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81" y="90001"/>
            <a:ext cx="1219868" cy="743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635AA-B6F8-61A9-645D-A86D6A83379E}"/>
              </a:ext>
            </a:extLst>
          </p:cNvPr>
          <p:cNvSpPr txBox="1"/>
          <p:nvPr/>
        </p:nvSpPr>
        <p:spPr>
          <a:xfrm>
            <a:off x="1066126" y="1972405"/>
            <a:ext cx="8798066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408305" indent="-343535"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en-US" sz="24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sz="24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n-US" sz="24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en-US" sz="24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literacy</a:t>
            </a:r>
            <a:r>
              <a:rPr lang="en-US" sz="24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numeracy</a:t>
            </a:r>
            <a:r>
              <a:rPr lang="en-US" sz="2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interventions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r>
              <a:rPr lang="en-US" sz="2400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24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</a:t>
            </a:r>
            <a:r>
              <a:rPr lang="en-US" sz="2400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(Sharples,</a:t>
            </a:r>
            <a:r>
              <a:rPr lang="en-US" sz="24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2016;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Slavin,</a:t>
            </a:r>
            <a:r>
              <a:rPr lang="en-US" sz="24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470"/>
              </a:spcBef>
              <a:buFont typeface="Calibri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3535" algn="just">
              <a:buChar char="•"/>
              <a:tabLst>
                <a:tab pos="3556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en-US" sz="2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en-US" sz="24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</a:t>
            </a:r>
            <a:r>
              <a:rPr lang="en-US" sz="24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en-US" sz="24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en-US" sz="24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(Webster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en-US" sz="24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1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86533-3A62-2C8B-380C-BAE5048D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4AD390-5C8D-EBB4-B0FA-D091C0A1AB67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8005E09-98C6-FC39-1533-88733FEBE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751" y="239809"/>
            <a:ext cx="7804769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evidence </a:t>
            </a:r>
            <a:endParaRPr sz="28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6FD3F-1253-F02A-7CB2-56FE57A1911F}"/>
              </a:ext>
            </a:extLst>
          </p:cNvPr>
          <p:cNvSpPr txBox="1"/>
          <p:nvPr/>
        </p:nvSpPr>
        <p:spPr>
          <a:xfrm>
            <a:off x="1066126" y="1572295"/>
            <a:ext cx="7025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041" indent="-422041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E6172-10C4-EC83-B668-D6EEAC38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81" y="90001"/>
            <a:ext cx="1219868" cy="743325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8DEB67CD-E348-07E4-DC8D-A9F82078CFE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6775" y="1124686"/>
            <a:ext cx="8786582" cy="5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8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835C2-EF9B-8787-7A78-109E3717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DF247-D164-4856-F8DA-95C658A6B535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5744635-C4BF-1944-B40B-9134190A6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751" y="239809"/>
            <a:ext cx="7804769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Practical, actional recommendations </a:t>
            </a:r>
            <a:endParaRPr sz="28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3479F-4871-F335-42F9-B5E4FB56F497}"/>
              </a:ext>
            </a:extLst>
          </p:cNvPr>
          <p:cNvSpPr txBox="1"/>
          <p:nvPr/>
        </p:nvSpPr>
        <p:spPr>
          <a:xfrm>
            <a:off x="1066126" y="1572295"/>
            <a:ext cx="7025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041" indent="-422041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1F79E-5D49-F69A-D8AE-C28B8352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81" y="90001"/>
            <a:ext cx="1219868" cy="743325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877FC9AA-378A-15D7-538A-BFF5457810E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1" y="1523643"/>
            <a:ext cx="3384423" cy="4783582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D0A71B59-8C09-A477-5BB5-D792915DECC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3979" y="1523643"/>
            <a:ext cx="2971800" cy="47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0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952E7-D07E-80B0-1D93-4B7ADAA3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FDFBE3-3718-F68E-CBE6-B30AE52A4440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66087FB-E995-82E1-2919-3A4CCA52AC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751" y="239809"/>
            <a:ext cx="7804769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project: Commitment </a:t>
            </a:r>
            <a:endParaRPr sz="28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CB684-B7AA-51E8-4A22-177E06E2223B}"/>
              </a:ext>
            </a:extLst>
          </p:cNvPr>
          <p:cNvSpPr txBox="1"/>
          <p:nvPr/>
        </p:nvSpPr>
        <p:spPr>
          <a:xfrm>
            <a:off x="572510" y="1194911"/>
            <a:ext cx="1082916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b="1" dirty="0"/>
              <a:t>Leadership strategy training: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b="1" dirty="0"/>
              <a:t>MITA 1 &amp; 2: </a:t>
            </a:r>
          </a:p>
          <a:p>
            <a:pPr fontAlgn="base"/>
            <a:r>
              <a:rPr lang="en-US" sz="2000" b="1" dirty="0"/>
              <a:t>12th February 2026 9:30-3pm</a:t>
            </a:r>
            <a:r>
              <a:rPr lang="en-US" sz="2000" dirty="0"/>
              <a:t> (HT and one other) </a:t>
            </a:r>
          </a:p>
          <a:p>
            <a:pPr fontAlgn="base"/>
            <a:r>
              <a:rPr lang="en-US" sz="2000" dirty="0"/>
              <a:t>Research and Evidence in Context </a:t>
            </a:r>
          </a:p>
          <a:p>
            <a:pPr fontAlgn="base"/>
            <a:r>
              <a:rPr lang="en-US" sz="2000" dirty="0"/>
              <a:t>Recommendations in practice 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b="1" dirty="0"/>
              <a:t>MITA 3: </a:t>
            </a:r>
          </a:p>
          <a:p>
            <a:pPr fontAlgn="base"/>
            <a:r>
              <a:rPr lang="en-US" sz="2000" b="1" dirty="0"/>
              <a:t>24th March 2026 1-4pm </a:t>
            </a:r>
            <a:r>
              <a:rPr lang="en-US" sz="2000" dirty="0"/>
              <a:t>(HT and one other) </a:t>
            </a:r>
          </a:p>
          <a:p>
            <a:pPr fontAlgn="base"/>
            <a:r>
              <a:rPr lang="en-US" sz="2000" dirty="0"/>
              <a:t>Implementation planning </a:t>
            </a:r>
          </a:p>
          <a:p>
            <a:pPr fontAlgn="base"/>
            <a:br>
              <a:rPr lang="en-US" sz="2000" dirty="0"/>
            </a:br>
            <a:r>
              <a:rPr lang="en-US" sz="2000" b="1" dirty="0"/>
              <a:t>Developing Independence: </a:t>
            </a:r>
            <a:r>
              <a:rPr lang="en-US" sz="2000" dirty="0"/>
              <a:t>(TAs one of five days)</a:t>
            </a:r>
          </a:p>
          <a:p>
            <a:pPr fontAlgn="base"/>
            <a:r>
              <a:rPr lang="en-US" sz="2000" dirty="0"/>
              <a:t>Week beginning </a:t>
            </a:r>
            <a:r>
              <a:rPr lang="en-US" sz="2000" b="1" dirty="0"/>
              <a:t>16</a:t>
            </a:r>
            <a:r>
              <a:rPr lang="en-US" sz="2000" b="1" baseline="30000" dirty="0"/>
              <a:t>th</a:t>
            </a:r>
            <a:r>
              <a:rPr lang="en-US" sz="2000" b="1" dirty="0"/>
              <a:t> March 9.30 – 3pm </a:t>
            </a:r>
            <a:r>
              <a:rPr lang="en-US" sz="2000" dirty="0"/>
              <a:t>(online) </a:t>
            </a:r>
            <a:br>
              <a:rPr lang="en-US" sz="2000" dirty="0"/>
            </a:br>
            <a:endParaRPr lang="en-US" sz="2000" dirty="0"/>
          </a:p>
          <a:p>
            <a:pPr fontAlgn="base"/>
            <a:r>
              <a:rPr lang="en-US" sz="2000" b="1" dirty="0"/>
              <a:t>Developing Independence (Teaching staff):</a:t>
            </a:r>
          </a:p>
          <a:p>
            <a:pPr fontAlgn="base"/>
            <a:r>
              <a:rPr lang="en-US" sz="2000" b="1" dirty="0"/>
              <a:t>13</a:t>
            </a:r>
            <a:r>
              <a:rPr lang="en-US" sz="2000" b="1" baseline="30000" dirty="0"/>
              <a:t>th</a:t>
            </a:r>
            <a:r>
              <a:rPr lang="en-US" sz="2000" b="1" dirty="0"/>
              <a:t> April 1-2:30pm </a:t>
            </a:r>
            <a:r>
              <a:rPr lang="en-US" sz="2000" dirty="0"/>
              <a:t>(online and recorded for schools unable to attend)</a:t>
            </a:r>
          </a:p>
          <a:p>
            <a:pPr fontAlgn="base"/>
            <a:br>
              <a:rPr lang="en-US" dirty="0"/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75ADC-1647-3D91-8F58-8AD05EE4B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81" y="90001"/>
            <a:ext cx="1219868" cy="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>
          <a:extLst>
            <a:ext uri="{FF2B5EF4-FFF2-40B4-BE49-F238E27FC236}">
              <a16:creationId xmlns:a16="http://schemas.microsoft.com/office/drawing/2014/main" id="{E9FB056F-8F3C-58FC-5082-764FBB40C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11">
            <a:extLst>
              <a:ext uri="{FF2B5EF4-FFF2-40B4-BE49-F238E27FC236}">
                <a16:creationId xmlns:a16="http://schemas.microsoft.com/office/drawing/2014/main" id="{FD9F291A-9514-9333-369F-84B8B38B1C3C}"/>
              </a:ext>
            </a:extLst>
          </p:cNvPr>
          <p:cNvSpPr txBox="1"/>
          <p:nvPr/>
        </p:nvSpPr>
        <p:spPr>
          <a:xfrm>
            <a:off x="981325" y="904282"/>
            <a:ext cx="6109986" cy="123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dirty="0"/>
          </a:p>
        </p:txBody>
      </p:sp>
      <p:sp>
        <p:nvSpPr>
          <p:cNvPr id="1302" name="Google Shape;1302;p111">
            <a:extLst>
              <a:ext uri="{FF2B5EF4-FFF2-40B4-BE49-F238E27FC236}">
                <a16:creationId xmlns:a16="http://schemas.microsoft.com/office/drawing/2014/main" id="{F30ECB7F-BA0A-2178-FCB9-85966439BF6F}"/>
              </a:ext>
            </a:extLst>
          </p:cNvPr>
          <p:cNvSpPr/>
          <p:nvPr/>
        </p:nvSpPr>
        <p:spPr>
          <a:xfrm>
            <a:off x="981325" y="1403494"/>
            <a:ext cx="8656320" cy="268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www.maximisingtas.co.uk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Sally Franklin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u="sng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</a:rPr>
              <a:t>sally@ed-send.co.uk</a:t>
            </a:r>
            <a:r>
              <a:rPr lang="en-GB" sz="2000" u="sng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15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835D08F0ADB4AB47AEFE0E4DCE185" ma:contentTypeVersion="13" ma:contentTypeDescription="Create a new document." ma:contentTypeScope="" ma:versionID="911bbd91a916c14a05ecb8eec065e776">
  <xsd:schema xmlns:xsd="http://www.w3.org/2001/XMLSchema" xmlns:xs="http://www.w3.org/2001/XMLSchema" xmlns:p="http://schemas.microsoft.com/office/2006/metadata/properties" xmlns:ns3="e0afaf92-9a03-412d-81c2-9c1d8e59e2e2" xmlns:ns4="1cc49f8b-20bf-49d1-9081-cd3f1eafa3ab" targetNamespace="http://schemas.microsoft.com/office/2006/metadata/properties" ma:root="true" ma:fieldsID="1764010c7b3682fd4b9b6d592f7ec9e6" ns3:_="" ns4:_="">
    <xsd:import namespace="e0afaf92-9a03-412d-81c2-9c1d8e59e2e2"/>
    <xsd:import namespace="1cc49f8b-20bf-49d1-9081-cd3f1eafa3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faf92-9a03-412d-81c2-9c1d8e59e2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49f8b-20bf-49d1-9081-cd3f1eafa3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9317BE-1AE2-4118-B933-21D1C01BAC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2A385-5D49-463F-ABD6-B2FF223F1FF8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0afaf92-9a03-412d-81c2-9c1d8e59e2e2"/>
    <ds:schemaRef ds:uri="http://schemas.microsoft.com/office/2006/metadata/properties"/>
    <ds:schemaRef ds:uri="1cc49f8b-20bf-49d1-9081-cd3f1eafa3a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D1C366-EB1C-4AB4-A274-3E311135C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faf92-9a03-412d-81c2-9c1d8e59e2e2"/>
    <ds:schemaRef ds:uri="1cc49f8b-20bf-49d1-9081-cd3f1eafa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13143</TotalTime>
  <Words>316</Words>
  <Application>Microsoft Macintosh PowerPoint</Application>
  <PresentationFormat>Widescreen</PresentationFormat>
  <Paragraphs>59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big picture </vt:lpstr>
      <vt:lpstr>The rise of TAs…</vt:lpstr>
      <vt:lpstr>What the research tell us</vt:lpstr>
      <vt:lpstr>Understanding the evidence </vt:lpstr>
      <vt:lpstr>Practical, actional recommendations </vt:lpstr>
      <vt:lpstr>Spring project: Commitment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Samways</dc:creator>
  <cp:lastModifiedBy>trey santana</cp:lastModifiedBy>
  <cp:revision>182</cp:revision>
  <cp:lastPrinted>2025-09-30T14:09:49Z</cp:lastPrinted>
  <dcterms:created xsi:type="dcterms:W3CDTF">2021-01-18T16:53:56Z</dcterms:created>
  <dcterms:modified xsi:type="dcterms:W3CDTF">2025-11-27T08:43:31Z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0x0101007BB835D08F0ADB4AB47AEFE0E4DCE185</vt:lpwstr>
  </property>
</Properties>
</file>