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303" r:id="rId3"/>
    <p:sldId id="257" r:id="rId4"/>
    <p:sldId id="259" r:id="rId5"/>
    <p:sldId id="304" r:id="rId6"/>
    <p:sldId id="260" r:id="rId7"/>
    <p:sldId id="263" r:id="rId8"/>
    <p:sldId id="267" r:id="rId9"/>
    <p:sldId id="305" r:id="rId10"/>
    <p:sldId id="306" r:id="rId11"/>
    <p:sldId id="279" r:id="rId12"/>
    <p:sldId id="280" r:id="rId13"/>
    <p:sldId id="281" r:id="rId14"/>
    <p:sldId id="282" r:id="rId15"/>
    <p:sldId id="285" r:id="rId16"/>
    <p:sldId id="288" r:id="rId17"/>
    <p:sldId id="290" r:id="rId18"/>
    <p:sldId id="291" r:id="rId19"/>
    <p:sldId id="292" r:id="rId20"/>
    <p:sldId id="293"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p:scale>
          <a:sx n="85" d="100"/>
          <a:sy n="85" d="100"/>
        </p:scale>
        <p:origin x="7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E23B223-2FA1-4089-828F-B236C938BDF8}" type="datetimeFigureOut">
              <a:rPr lang="en-GB" smtClean="0"/>
              <a:t>15/09/2025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4F6833C-F9EA-44E4-814D-43C73B53937C}" type="slidenum">
              <a:rPr lang="en-GB" smtClean="0"/>
              <a:t>‹#›</a:t>
            </a:fld>
            <a:endParaRPr lang="en-GB"/>
          </a:p>
        </p:txBody>
      </p:sp>
    </p:spTree>
    <p:extLst>
      <p:ext uri="{BB962C8B-B14F-4D97-AF65-F5344CB8AC3E}">
        <p14:creationId xmlns:p14="http://schemas.microsoft.com/office/powerpoint/2010/main" val="317428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3B223-2FA1-4089-828F-B236C938BDF8}"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191641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3B223-2FA1-4089-828F-B236C938BDF8}"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401525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3B223-2FA1-4089-828F-B236C938BDF8}"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344596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23B223-2FA1-4089-828F-B236C938BDF8}"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396955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3B223-2FA1-4089-828F-B236C938BDF8}"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147565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3B223-2FA1-4089-828F-B236C938BDF8}"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40808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3B223-2FA1-4089-828F-B236C938BDF8}"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20824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3B223-2FA1-4089-828F-B236C938BDF8}"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F6833C-F9EA-44E4-814D-43C73B53937C}" type="slidenum">
              <a:rPr lang="en-GB" smtClean="0"/>
              <a:t>‹#›</a:t>
            </a:fld>
            <a:endParaRPr lang="en-GB"/>
          </a:p>
        </p:txBody>
      </p:sp>
    </p:spTree>
    <p:extLst>
      <p:ext uri="{BB962C8B-B14F-4D97-AF65-F5344CB8AC3E}">
        <p14:creationId xmlns:p14="http://schemas.microsoft.com/office/powerpoint/2010/main" val="121562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1E23B223-2FA1-4089-828F-B236C938BDF8}"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4F6833C-F9EA-44E4-814D-43C73B53937C}" type="slidenum">
              <a:rPr lang="en-GB" smtClean="0"/>
              <a:t>‹#›</a:t>
            </a:fld>
            <a:endParaRPr lang="en-GB"/>
          </a:p>
        </p:txBody>
      </p:sp>
    </p:spTree>
    <p:extLst>
      <p:ext uri="{BB962C8B-B14F-4D97-AF65-F5344CB8AC3E}">
        <p14:creationId xmlns:p14="http://schemas.microsoft.com/office/powerpoint/2010/main" val="363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E23B223-2FA1-4089-828F-B236C938BDF8}" type="datetimeFigureOut">
              <a:rPr lang="en-GB" smtClean="0"/>
              <a:t>15/09/2025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4F6833C-F9EA-44E4-814D-43C73B53937C}" type="slidenum">
              <a:rPr lang="en-GB" smtClean="0"/>
              <a:t>‹#›</a:t>
            </a:fld>
            <a:endParaRPr lang="en-GB"/>
          </a:p>
        </p:txBody>
      </p:sp>
    </p:spTree>
    <p:extLst>
      <p:ext uri="{BB962C8B-B14F-4D97-AF65-F5344CB8AC3E}">
        <p14:creationId xmlns:p14="http://schemas.microsoft.com/office/powerpoint/2010/main" val="13710399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E23B223-2FA1-4089-828F-B236C938BDF8}" type="datetimeFigureOut">
              <a:rPr lang="en-GB" smtClean="0"/>
              <a:t>15/09/2025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4F6833C-F9EA-44E4-814D-43C73B53937C}" type="slidenum">
              <a:rPr lang="en-GB" smtClean="0"/>
              <a:t>‹#›</a:t>
            </a:fld>
            <a:endParaRPr lang="en-GB"/>
          </a:p>
        </p:txBody>
      </p:sp>
    </p:spTree>
    <p:extLst>
      <p:ext uri="{BB962C8B-B14F-4D97-AF65-F5344CB8AC3E}">
        <p14:creationId xmlns:p14="http://schemas.microsoft.com/office/powerpoint/2010/main" val="6296121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111" y="1387366"/>
            <a:ext cx="7935310" cy="2800767"/>
          </a:xfrm>
          <a:prstGeom prst="rect">
            <a:avLst/>
          </a:prstGeom>
          <a:noFill/>
          <a:ln>
            <a:solidFill>
              <a:schemeClr val="tx1"/>
            </a:solidFill>
          </a:ln>
        </p:spPr>
        <p:txBody>
          <a:bodyPr wrap="square" rtlCol="0">
            <a:spAutoFit/>
          </a:bodyPr>
          <a:lstStyle/>
          <a:p>
            <a:pPr algn="ctr"/>
            <a:r>
              <a:rPr lang="en-GB" sz="4400" b="1" i="1" dirty="0"/>
              <a:t>Redbridge Education Partnership</a:t>
            </a:r>
          </a:p>
          <a:p>
            <a:pPr algn="ctr"/>
            <a:endParaRPr lang="en-GB" sz="3200" b="1" i="1" dirty="0"/>
          </a:p>
          <a:p>
            <a:pPr algn="ctr"/>
            <a:r>
              <a:rPr lang="en-GB" sz="3600" b="1" i="1" dirty="0"/>
              <a:t>Music Subject Leaders CPD</a:t>
            </a:r>
          </a:p>
          <a:p>
            <a:pPr algn="ctr"/>
            <a:endParaRPr lang="en-GB" sz="3200" i="1" dirty="0"/>
          </a:p>
          <a:p>
            <a:pPr algn="ctr"/>
            <a:r>
              <a:rPr lang="en-GB" sz="3200" i="1" dirty="0"/>
              <a:t>Session One: 22</a:t>
            </a:r>
            <a:r>
              <a:rPr lang="en-GB" sz="3200" i="1" baseline="30000" dirty="0"/>
              <a:t>nd</a:t>
            </a:r>
            <a:r>
              <a:rPr lang="en-GB" sz="3200" i="1" dirty="0"/>
              <a:t> September 2025</a:t>
            </a:r>
          </a:p>
        </p:txBody>
      </p:sp>
      <p:sp>
        <p:nvSpPr>
          <p:cNvPr id="2" name="TextBox 1">
            <a:extLst>
              <a:ext uri="{FF2B5EF4-FFF2-40B4-BE49-F238E27FC236}">
                <a16:creationId xmlns:a16="http://schemas.microsoft.com/office/drawing/2014/main" id="{060FCB36-0FC9-4555-9143-301121C713FB}"/>
              </a:ext>
            </a:extLst>
          </p:cNvPr>
          <p:cNvSpPr txBox="1"/>
          <p:nvPr/>
        </p:nvSpPr>
        <p:spPr>
          <a:xfrm>
            <a:off x="1626781" y="4827181"/>
            <a:ext cx="9005777" cy="584775"/>
          </a:xfrm>
          <a:prstGeom prst="rect">
            <a:avLst/>
          </a:prstGeom>
          <a:noFill/>
          <a:ln>
            <a:solidFill>
              <a:schemeClr val="tx1"/>
            </a:solidFill>
          </a:ln>
        </p:spPr>
        <p:txBody>
          <a:bodyPr wrap="square" rtlCol="0">
            <a:spAutoFit/>
          </a:bodyPr>
          <a:lstStyle/>
          <a:p>
            <a:pPr algn="ctr"/>
            <a:r>
              <a:rPr lang="en-GB" sz="3200" dirty="0"/>
              <a:t>Course Leaders: Kate Vetch and Caroline Morris</a:t>
            </a:r>
          </a:p>
        </p:txBody>
      </p:sp>
    </p:spTree>
    <p:extLst>
      <p:ext uri="{BB962C8B-B14F-4D97-AF65-F5344CB8AC3E}">
        <p14:creationId xmlns:p14="http://schemas.microsoft.com/office/powerpoint/2010/main" val="18999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06EB6-11A3-4611-A8A2-E1142CE5E843}"/>
              </a:ext>
            </a:extLst>
          </p:cNvPr>
          <p:cNvSpPr txBox="1"/>
          <p:nvPr/>
        </p:nvSpPr>
        <p:spPr>
          <a:xfrm>
            <a:off x="3763926" y="446567"/>
            <a:ext cx="4997302" cy="584775"/>
          </a:xfrm>
          <a:prstGeom prst="rect">
            <a:avLst/>
          </a:prstGeom>
          <a:noFill/>
          <a:ln>
            <a:solidFill>
              <a:schemeClr val="tx1"/>
            </a:solidFill>
          </a:ln>
        </p:spPr>
        <p:txBody>
          <a:bodyPr wrap="square" rtlCol="0">
            <a:spAutoFit/>
          </a:bodyPr>
          <a:lstStyle/>
          <a:p>
            <a:pPr algn="ctr"/>
            <a:r>
              <a:rPr lang="en-GB" sz="3200" dirty="0"/>
              <a:t>Rhythm Composition</a:t>
            </a:r>
          </a:p>
        </p:txBody>
      </p:sp>
      <p:sp>
        <p:nvSpPr>
          <p:cNvPr id="3" name="TextBox 2">
            <a:extLst>
              <a:ext uri="{FF2B5EF4-FFF2-40B4-BE49-F238E27FC236}">
                <a16:creationId xmlns:a16="http://schemas.microsoft.com/office/drawing/2014/main" id="{D7CD5493-34DF-46ED-B802-92D80AFD2CF8}"/>
              </a:ext>
            </a:extLst>
          </p:cNvPr>
          <p:cNvSpPr txBox="1"/>
          <p:nvPr/>
        </p:nvSpPr>
        <p:spPr>
          <a:xfrm>
            <a:off x="1566530" y="1701209"/>
            <a:ext cx="9058939" cy="461665"/>
          </a:xfrm>
          <a:prstGeom prst="rect">
            <a:avLst/>
          </a:prstGeom>
          <a:noFill/>
          <a:ln>
            <a:solidFill>
              <a:schemeClr val="tx1"/>
            </a:solidFill>
          </a:ln>
        </p:spPr>
        <p:txBody>
          <a:bodyPr wrap="square" rtlCol="0">
            <a:spAutoFit/>
          </a:bodyPr>
          <a:lstStyle/>
          <a:p>
            <a:pPr algn="ctr"/>
            <a:r>
              <a:rPr lang="en-GB" sz="2400" dirty="0"/>
              <a:t>Can you compose an 8-beat rhythm using the cards?</a:t>
            </a:r>
          </a:p>
        </p:txBody>
      </p:sp>
      <p:sp>
        <p:nvSpPr>
          <p:cNvPr id="4" name="TextBox 3">
            <a:extLst>
              <a:ext uri="{FF2B5EF4-FFF2-40B4-BE49-F238E27FC236}">
                <a16:creationId xmlns:a16="http://schemas.microsoft.com/office/drawing/2014/main" id="{52F96D5C-76EC-44AC-8D89-323ED55D99EC}"/>
              </a:ext>
            </a:extLst>
          </p:cNvPr>
          <p:cNvSpPr txBox="1"/>
          <p:nvPr/>
        </p:nvSpPr>
        <p:spPr>
          <a:xfrm>
            <a:off x="1566530" y="2764465"/>
            <a:ext cx="9278679" cy="3139321"/>
          </a:xfrm>
          <a:prstGeom prst="rect">
            <a:avLst/>
          </a:prstGeom>
          <a:noFill/>
          <a:ln>
            <a:solidFill>
              <a:schemeClr val="tx1"/>
            </a:solidFill>
          </a:ln>
        </p:spPr>
        <p:txBody>
          <a:bodyPr wrap="square" rtlCol="0">
            <a:spAutoFit/>
          </a:bodyPr>
          <a:lstStyle/>
          <a:p>
            <a:pPr marL="342900" indent="-342900">
              <a:lnSpc>
                <a:spcPct val="150000"/>
              </a:lnSpc>
              <a:buAutoNum type="arabicPeriod"/>
            </a:pPr>
            <a:r>
              <a:rPr lang="en-GB" sz="2000" dirty="0"/>
              <a:t>Choose cards that make a rhythm that lasts for 8-beats</a:t>
            </a:r>
          </a:p>
          <a:p>
            <a:pPr marL="342900" indent="-342900">
              <a:lnSpc>
                <a:spcPct val="150000"/>
              </a:lnSpc>
              <a:buAutoNum type="arabicPeriod"/>
            </a:pPr>
            <a:r>
              <a:rPr lang="en-GB" sz="2000" dirty="0"/>
              <a:t>Half of your group play the pulse – the other half of your group play the rhythm</a:t>
            </a:r>
          </a:p>
          <a:p>
            <a:pPr marL="342900" indent="-342900">
              <a:lnSpc>
                <a:spcPct val="150000"/>
              </a:lnSpc>
              <a:buAutoNum type="arabicPeriod"/>
            </a:pPr>
            <a:r>
              <a:rPr lang="en-GB" sz="2000" dirty="0"/>
              <a:t>Can you swap parts?</a:t>
            </a:r>
          </a:p>
          <a:p>
            <a:pPr marL="342900" indent="-342900">
              <a:lnSpc>
                <a:spcPct val="150000"/>
              </a:lnSpc>
              <a:buAutoNum type="arabicPeriod"/>
            </a:pPr>
            <a:r>
              <a:rPr lang="en-GB" sz="2000" dirty="0"/>
              <a:t>Can you repeat you rhythm four times?</a:t>
            </a:r>
          </a:p>
          <a:p>
            <a:pPr marL="342900" indent="-342900">
              <a:lnSpc>
                <a:spcPct val="150000"/>
              </a:lnSpc>
              <a:buAutoNum type="arabicPeriod"/>
            </a:pPr>
            <a:r>
              <a:rPr lang="en-GB" sz="2000" dirty="0"/>
              <a:t>Can you play your rhythm on instruments?</a:t>
            </a:r>
          </a:p>
          <a:p>
            <a:pPr marL="342900" indent="-342900">
              <a:lnSpc>
                <a:spcPct val="150000"/>
              </a:lnSpc>
              <a:buAutoNum type="arabicPeriod"/>
            </a:pPr>
            <a:r>
              <a:rPr lang="en-GB" sz="2000" dirty="0"/>
              <a:t>Can you change the dynamics of your rhythm?</a:t>
            </a:r>
          </a:p>
          <a:p>
            <a:endParaRPr lang="en-GB" dirty="0"/>
          </a:p>
        </p:txBody>
      </p:sp>
    </p:spTree>
    <p:extLst>
      <p:ext uri="{BB962C8B-B14F-4D97-AF65-F5344CB8AC3E}">
        <p14:creationId xmlns:p14="http://schemas.microsoft.com/office/powerpoint/2010/main" val="37939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9117" y="420414"/>
            <a:ext cx="7851228" cy="1077218"/>
          </a:xfrm>
          <a:prstGeom prst="rect">
            <a:avLst/>
          </a:prstGeom>
          <a:noFill/>
          <a:ln>
            <a:solidFill>
              <a:schemeClr val="tx1"/>
            </a:solidFill>
          </a:ln>
        </p:spPr>
        <p:txBody>
          <a:bodyPr wrap="square" rtlCol="0">
            <a:spAutoFit/>
          </a:bodyPr>
          <a:lstStyle/>
          <a:p>
            <a:pPr algn="ctr"/>
            <a:r>
              <a:rPr lang="en-GB" sz="3200" b="1" dirty="0"/>
              <a:t>Key Stage Two: </a:t>
            </a:r>
          </a:p>
          <a:p>
            <a:pPr algn="ctr"/>
            <a:r>
              <a:rPr lang="en-GB" sz="3200" b="1" dirty="0"/>
              <a:t>Model Music Curriculum – Year Three  </a:t>
            </a:r>
          </a:p>
        </p:txBody>
      </p:sp>
      <p:sp>
        <p:nvSpPr>
          <p:cNvPr id="3" name="TextBox 2"/>
          <p:cNvSpPr txBox="1"/>
          <p:nvPr/>
        </p:nvSpPr>
        <p:spPr>
          <a:xfrm>
            <a:off x="220718" y="1975945"/>
            <a:ext cx="4635062" cy="923330"/>
          </a:xfrm>
          <a:prstGeom prst="rect">
            <a:avLst/>
          </a:prstGeom>
          <a:noFill/>
          <a:ln>
            <a:solidFill>
              <a:schemeClr val="tx1"/>
            </a:solidFill>
          </a:ln>
        </p:spPr>
        <p:txBody>
          <a:bodyPr wrap="square" rtlCol="0">
            <a:spAutoFit/>
          </a:bodyPr>
          <a:lstStyle/>
          <a:p>
            <a:r>
              <a:rPr lang="en-GB"/>
              <a:t>Walk, move or clap a steady beat with others, changing the speed of the beat as the tempo of the music changes.</a:t>
            </a:r>
            <a:endParaRPr lang="en-GB" dirty="0"/>
          </a:p>
        </p:txBody>
      </p:sp>
      <p:sp>
        <p:nvSpPr>
          <p:cNvPr id="4" name="TextBox 3"/>
          <p:cNvSpPr txBox="1"/>
          <p:nvPr/>
        </p:nvSpPr>
        <p:spPr>
          <a:xfrm>
            <a:off x="220719" y="3300248"/>
            <a:ext cx="4635062" cy="923330"/>
          </a:xfrm>
          <a:prstGeom prst="rect">
            <a:avLst/>
          </a:prstGeom>
          <a:noFill/>
          <a:ln>
            <a:solidFill>
              <a:schemeClr val="tx1"/>
            </a:solidFill>
          </a:ln>
        </p:spPr>
        <p:txBody>
          <a:bodyPr wrap="square" rtlCol="0">
            <a:spAutoFit/>
          </a:bodyPr>
          <a:lstStyle/>
          <a:p>
            <a:r>
              <a:rPr lang="en-GB" dirty="0"/>
              <a:t>Become more skilled in improvising inventing short ‘on-the-spot’ responses using a limited note-range.</a:t>
            </a:r>
          </a:p>
        </p:txBody>
      </p:sp>
      <p:sp>
        <p:nvSpPr>
          <p:cNvPr id="5" name="TextBox 4"/>
          <p:cNvSpPr txBox="1"/>
          <p:nvPr/>
        </p:nvSpPr>
        <p:spPr>
          <a:xfrm>
            <a:off x="220718" y="4708634"/>
            <a:ext cx="4635062" cy="923330"/>
          </a:xfrm>
          <a:prstGeom prst="rect">
            <a:avLst/>
          </a:prstGeom>
          <a:noFill/>
          <a:ln>
            <a:solidFill>
              <a:schemeClr val="tx1"/>
            </a:solidFill>
          </a:ln>
        </p:spPr>
        <p:txBody>
          <a:bodyPr wrap="square" rtlCol="0">
            <a:spAutoFit/>
          </a:bodyPr>
          <a:lstStyle/>
          <a:p>
            <a:r>
              <a:rPr lang="en-GB" dirty="0"/>
              <a:t>Combine known rhythmic notation with letter names to create rising and falling phrases using just three notes </a:t>
            </a:r>
          </a:p>
        </p:txBody>
      </p:sp>
      <p:sp>
        <p:nvSpPr>
          <p:cNvPr id="6" name="TextBox 5"/>
          <p:cNvSpPr txBox="1"/>
          <p:nvPr/>
        </p:nvSpPr>
        <p:spPr>
          <a:xfrm>
            <a:off x="6894786" y="1954924"/>
            <a:ext cx="4067503" cy="923330"/>
          </a:xfrm>
          <a:prstGeom prst="rect">
            <a:avLst/>
          </a:prstGeom>
          <a:noFill/>
          <a:ln>
            <a:solidFill>
              <a:schemeClr val="tx1"/>
            </a:solidFill>
          </a:ln>
        </p:spPr>
        <p:txBody>
          <a:bodyPr wrap="square" rtlCol="0">
            <a:spAutoFit/>
          </a:bodyPr>
          <a:lstStyle/>
          <a:p>
            <a:r>
              <a:rPr lang="en-GB"/>
              <a:t>Compose song accompaniments on untuned percussion using known rhythms and note values</a:t>
            </a:r>
            <a:endParaRPr lang="en-GB" dirty="0"/>
          </a:p>
        </p:txBody>
      </p:sp>
      <p:sp>
        <p:nvSpPr>
          <p:cNvPr id="7" name="TextBox 6"/>
          <p:cNvSpPr txBox="1"/>
          <p:nvPr/>
        </p:nvSpPr>
        <p:spPr>
          <a:xfrm>
            <a:off x="6894785" y="3335546"/>
            <a:ext cx="4067503" cy="646331"/>
          </a:xfrm>
          <a:prstGeom prst="rect">
            <a:avLst/>
          </a:prstGeom>
          <a:noFill/>
          <a:ln>
            <a:solidFill>
              <a:schemeClr val="tx1"/>
            </a:solidFill>
          </a:ln>
        </p:spPr>
        <p:txBody>
          <a:bodyPr wrap="square" rtlCol="0">
            <a:spAutoFit/>
          </a:bodyPr>
          <a:lstStyle/>
          <a:p>
            <a:r>
              <a:rPr lang="en-GB" dirty="0"/>
              <a:t>Introduce and understand the differences between crotchets and paired quavers.  </a:t>
            </a:r>
          </a:p>
        </p:txBody>
      </p:sp>
      <p:sp>
        <p:nvSpPr>
          <p:cNvPr id="8" name="TextBox 7"/>
          <p:cNvSpPr txBox="1"/>
          <p:nvPr/>
        </p:nvSpPr>
        <p:spPr>
          <a:xfrm>
            <a:off x="6894786" y="4740543"/>
            <a:ext cx="4183117" cy="923330"/>
          </a:xfrm>
          <a:prstGeom prst="rect">
            <a:avLst/>
          </a:prstGeom>
          <a:noFill/>
          <a:ln>
            <a:solidFill>
              <a:schemeClr val="tx1"/>
            </a:solidFill>
          </a:ln>
        </p:spPr>
        <p:txBody>
          <a:bodyPr wrap="square" rtlCol="0">
            <a:spAutoFit/>
          </a:bodyPr>
          <a:lstStyle/>
          <a:p>
            <a:r>
              <a:rPr lang="en-GB"/>
              <a:t>Apply word chants to rhythms, understanding how to link each syllable to one musical note.</a:t>
            </a:r>
            <a:endParaRPr lang="en-GB" dirty="0"/>
          </a:p>
        </p:txBody>
      </p:sp>
    </p:spTree>
    <p:extLst>
      <p:ext uri="{BB962C8B-B14F-4D97-AF65-F5344CB8AC3E}">
        <p14:creationId xmlns:p14="http://schemas.microsoft.com/office/powerpoint/2010/main" val="95613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9117" y="420414"/>
            <a:ext cx="7851228" cy="1077218"/>
          </a:xfrm>
          <a:prstGeom prst="rect">
            <a:avLst/>
          </a:prstGeom>
          <a:noFill/>
          <a:ln>
            <a:solidFill>
              <a:schemeClr val="tx1"/>
            </a:solidFill>
          </a:ln>
        </p:spPr>
        <p:txBody>
          <a:bodyPr wrap="square" rtlCol="0">
            <a:spAutoFit/>
          </a:bodyPr>
          <a:lstStyle/>
          <a:p>
            <a:pPr algn="ctr"/>
            <a:r>
              <a:rPr lang="en-GB" sz="3200" b="1" dirty="0"/>
              <a:t>Key Stage Two: </a:t>
            </a:r>
          </a:p>
          <a:p>
            <a:pPr algn="ctr"/>
            <a:r>
              <a:rPr lang="en-GB" sz="3200" b="1" dirty="0"/>
              <a:t>Model Music Curriculum – Year Four  </a:t>
            </a:r>
          </a:p>
        </p:txBody>
      </p:sp>
      <p:sp>
        <p:nvSpPr>
          <p:cNvPr id="4" name="TextBox 3"/>
          <p:cNvSpPr txBox="1"/>
          <p:nvPr/>
        </p:nvSpPr>
        <p:spPr>
          <a:xfrm>
            <a:off x="557048" y="2017986"/>
            <a:ext cx="4761186" cy="1200329"/>
          </a:xfrm>
          <a:prstGeom prst="rect">
            <a:avLst/>
          </a:prstGeom>
          <a:noFill/>
          <a:ln>
            <a:solidFill>
              <a:schemeClr val="tx1"/>
            </a:solidFill>
          </a:ln>
        </p:spPr>
        <p:txBody>
          <a:bodyPr wrap="square" rtlCol="0">
            <a:spAutoFit/>
          </a:bodyPr>
          <a:lstStyle/>
          <a:p>
            <a:r>
              <a:rPr lang="en-GB"/>
              <a:t>Combine known rhythmic notation with letter names to create short pentatonic phrases using a limited range of 5 pitches suitable for the instruments being learnt. </a:t>
            </a:r>
            <a:endParaRPr lang="en-GB" dirty="0"/>
          </a:p>
        </p:txBody>
      </p:sp>
      <p:sp>
        <p:nvSpPr>
          <p:cNvPr id="5" name="Rectangle 4"/>
          <p:cNvSpPr/>
          <p:nvPr/>
        </p:nvSpPr>
        <p:spPr>
          <a:xfrm>
            <a:off x="522889" y="3547305"/>
            <a:ext cx="4829503" cy="1200329"/>
          </a:xfrm>
          <a:prstGeom prst="rect">
            <a:avLst/>
          </a:prstGeom>
          <a:ln>
            <a:solidFill>
              <a:schemeClr val="tx1"/>
            </a:solidFill>
          </a:ln>
        </p:spPr>
        <p:txBody>
          <a:bodyPr wrap="square">
            <a:spAutoFit/>
          </a:bodyPr>
          <a:lstStyle/>
          <a:p>
            <a:r>
              <a:rPr lang="en-GB" dirty="0"/>
              <a:t>Arrange individual notation cards of known note values (i.e. minim, crotchet, crotchet rest and paired quavers) to create sequences of 2-, 3- or 4-beat phrases, arranged into bars</a:t>
            </a:r>
          </a:p>
        </p:txBody>
      </p:sp>
      <p:sp>
        <p:nvSpPr>
          <p:cNvPr id="6" name="TextBox 5"/>
          <p:cNvSpPr txBox="1"/>
          <p:nvPr/>
        </p:nvSpPr>
        <p:spPr>
          <a:xfrm>
            <a:off x="488731" y="5076624"/>
            <a:ext cx="4829503" cy="1754326"/>
          </a:xfrm>
          <a:prstGeom prst="rect">
            <a:avLst/>
          </a:prstGeom>
          <a:noFill/>
          <a:ln>
            <a:solidFill>
              <a:schemeClr val="tx1"/>
            </a:solidFill>
          </a:ln>
        </p:spPr>
        <p:txBody>
          <a:bodyPr wrap="square" rtlCol="0">
            <a:spAutoFit/>
          </a:bodyPr>
          <a:lstStyle/>
          <a:p>
            <a:r>
              <a:rPr lang="en-GB" dirty="0"/>
              <a:t>Capture and record creative ideas using any of: </a:t>
            </a:r>
          </a:p>
          <a:p>
            <a:pPr marL="285750" indent="-285750">
              <a:buFontTx/>
              <a:buChar char="-"/>
            </a:pPr>
            <a:r>
              <a:rPr lang="en-GB" dirty="0"/>
              <a:t>graphic symbols </a:t>
            </a:r>
          </a:p>
          <a:p>
            <a:pPr marL="285750" indent="-285750">
              <a:buFontTx/>
              <a:buChar char="-"/>
            </a:pPr>
            <a:r>
              <a:rPr lang="en-GB" dirty="0"/>
              <a:t>rhythm notation </a:t>
            </a:r>
          </a:p>
          <a:p>
            <a:pPr marL="285750" indent="-285750">
              <a:buFontTx/>
              <a:buChar char="-"/>
            </a:pPr>
            <a:r>
              <a:rPr lang="en-GB" dirty="0"/>
              <a:t>time signatures </a:t>
            </a:r>
          </a:p>
          <a:p>
            <a:pPr marL="285750" indent="-285750">
              <a:buFontTx/>
              <a:buChar char="-"/>
            </a:pPr>
            <a:r>
              <a:rPr lang="en-GB" dirty="0"/>
              <a:t>staff notation </a:t>
            </a:r>
          </a:p>
          <a:p>
            <a:pPr marL="285750" indent="-285750">
              <a:buFontTx/>
              <a:buChar char="-"/>
            </a:pPr>
            <a:r>
              <a:rPr lang="en-GB" dirty="0"/>
              <a:t>technology.</a:t>
            </a:r>
          </a:p>
        </p:txBody>
      </p:sp>
      <p:sp>
        <p:nvSpPr>
          <p:cNvPr id="7" name="TextBox 6"/>
          <p:cNvSpPr txBox="1"/>
          <p:nvPr/>
        </p:nvSpPr>
        <p:spPr>
          <a:xfrm>
            <a:off x="6316717" y="2017986"/>
            <a:ext cx="4508938" cy="923330"/>
          </a:xfrm>
          <a:prstGeom prst="rect">
            <a:avLst/>
          </a:prstGeom>
          <a:noFill/>
          <a:ln>
            <a:solidFill>
              <a:schemeClr val="tx1"/>
            </a:solidFill>
          </a:ln>
        </p:spPr>
        <p:txBody>
          <a:bodyPr wrap="square" rtlCol="0">
            <a:spAutoFit/>
          </a:bodyPr>
          <a:lstStyle/>
          <a:p>
            <a:r>
              <a:rPr lang="en-GB"/>
              <a:t>Introduce and understand the differences between minims, crotchets, paired quavers and rests. </a:t>
            </a:r>
            <a:endParaRPr lang="en-GB" dirty="0"/>
          </a:p>
        </p:txBody>
      </p:sp>
      <p:sp>
        <p:nvSpPr>
          <p:cNvPr id="8" name="TextBox 7"/>
          <p:cNvSpPr txBox="1"/>
          <p:nvPr/>
        </p:nvSpPr>
        <p:spPr>
          <a:xfrm>
            <a:off x="6453352" y="3547305"/>
            <a:ext cx="4498427" cy="1200329"/>
          </a:xfrm>
          <a:prstGeom prst="rect">
            <a:avLst/>
          </a:prstGeom>
          <a:noFill/>
          <a:ln>
            <a:solidFill>
              <a:schemeClr val="tx1"/>
            </a:solidFill>
          </a:ln>
        </p:spPr>
        <p:txBody>
          <a:bodyPr wrap="square" rtlCol="0">
            <a:spAutoFit/>
          </a:bodyPr>
          <a:lstStyle/>
          <a:p>
            <a:r>
              <a:rPr lang="en-GB"/>
              <a:t>Follow and perform simple rhythmic scores to a steady beat: maintain individual parts accurately within the rhythmic texture, achieving a sense of ensemble.</a:t>
            </a:r>
            <a:endParaRPr lang="en-GB" dirty="0"/>
          </a:p>
        </p:txBody>
      </p:sp>
    </p:spTree>
    <p:extLst>
      <p:ext uri="{BB962C8B-B14F-4D97-AF65-F5344CB8AC3E}">
        <p14:creationId xmlns:p14="http://schemas.microsoft.com/office/powerpoint/2010/main" val="253764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9117" y="420414"/>
            <a:ext cx="7851228" cy="1077218"/>
          </a:xfrm>
          <a:prstGeom prst="rect">
            <a:avLst/>
          </a:prstGeom>
          <a:noFill/>
          <a:ln>
            <a:solidFill>
              <a:schemeClr val="tx1"/>
            </a:solidFill>
          </a:ln>
        </p:spPr>
        <p:txBody>
          <a:bodyPr wrap="square" rtlCol="0">
            <a:spAutoFit/>
          </a:bodyPr>
          <a:lstStyle/>
          <a:p>
            <a:pPr algn="ctr"/>
            <a:r>
              <a:rPr lang="en-GB" sz="3200" b="1" dirty="0"/>
              <a:t>Key Stage Two: </a:t>
            </a:r>
          </a:p>
          <a:p>
            <a:pPr algn="ctr"/>
            <a:r>
              <a:rPr lang="en-GB" sz="3200" b="1" dirty="0"/>
              <a:t>Model Music Curriculum – Year Five  </a:t>
            </a:r>
          </a:p>
        </p:txBody>
      </p:sp>
      <p:sp>
        <p:nvSpPr>
          <p:cNvPr id="3" name="TextBox 2"/>
          <p:cNvSpPr txBox="1"/>
          <p:nvPr/>
        </p:nvSpPr>
        <p:spPr>
          <a:xfrm>
            <a:off x="472966" y="1776248"/>
            <a:ext cx="4550979" cy="1754326"/>
          </a:xfrm>
          <a:prstGeom prst="rect">
            <a:avLst/>
          </a:prstGeom>
          <a:noFill/>
          <a:ln>
            <a:solidFill>
              <a:schemeClr val="tx1"/>
            </a:solidFill>
          </a:ln>
        </p:spPr>
        <p:txBody>
          <a:bodyPr wrap="square" rtlCol="0">
            <a:spAutoFit/>
          </a:bodyPr>
          <a:lstStyle/>
          <a:p>
            <a:r>
              <a:rPr lang="en-GB" dirty="0"/>
              <a:t>Capture and record creative ideas using any of: - graphic symbols </a:t>
            </a:r>
          </a:p>
          <a:p>
            <a:pPr marL="285750" indent="-285750">
              <a:buFontTx/>
              <a:buChar char="-"/>
            </a:pPr>
            <a:r>
              <a:rPr lang="en-GB" dirty="0"/>
              <a:t>rhythm notation </a:t>
            </a:r>
          </a:p>
          <a:p>
            <a:pPr marL="285750" indent="-285750">
              <a:buFontTx/>
              <a:buChar char="-"/>
            </a:pPr>
            <a:r>
              <a:rPr lang="en-GB" dirty="0"/>
              <a:t>time signatures </a:t>
            </a:r>
          </a:p>
          <a:p>
            <a:pPr marL="285750" indent="-285750">
              <a:buFontTx/>
              <a:buChar char="-"/>
            </a:pPr>
            <a:r>
              <a:rPr lang="en-GB" dirty="0"/>
              <a:t>staff notation </a:t>
            </a:r>
          </a:p>
          <a:p>
            <a:pPr marL="285750" indent="-285750">
              <a:buFontTx/>
              <a:buChar char="-"/>
            </a:pPr>
            <a:r>
              <a:rPr lang="en-GB" dirty="0"/>
              <a:t>technology.</a:t>
            </a:r>
          </a:p>
        </p:txBody>
      </p:sp>
      <p:sp>
        <p:nvSpPr>
          <p:cNvPr id="4" name="TextBox 3"/>
          <p:cNvSpPr txBox="1"/>
          <p:nvPr/>
        </p:nvSpPr>
        <p:spPr>
          <a:xfrm>
            <a:off x="472966" y="4172607"/>
            <a:ext cx="4550979" cy="923330"/>
          </a:xfrm>
          <a:prstGeom prst="rect">
            <a:avLst/>
          </a:prstGeom>
          <a:noFill/>
          <a:ln>
            <a:solidFill>
              <a:schemeClr val="tx1"/>
            </a:solidFill>
          </a:ln>
        </p:spPr>
        <p:txBody>
          <a:bodyPr wrap="square" rtlCol="0">
            <a:spAutoFit/>
          </a:bodyPr>
          <a:lstStyle/>
          <a:p>
            <a:r>
              <a:rPr lang="en-GB" dirty="0"/>
              <a:t>Further understand the differences between semibreves, minims, crotchets and crotchet rests, paired quavers and semiquavers. </a:t>
            </a:r>
          </a:p>
        </p:txBody>
      </p:sp>
      <p:sp>
        <p:nvSpPr>
          <p:cNvPr id="5" name="TextBox 4"/>
          <p:cNvSpPr txBox="1"/>
          <p:nvPr/>
        </p:nvSpPr>
        <p:spPr>
          <a:xfrm>
            <a:off x="5686097" y="1776248"/>
            <a:ext cx="4824248" cy="646331"/>
          </a:xfrm>
          <a:prstGeom prst="rect">
            <a:avLst/>
          </a:prstGeom>
          <a:noFill/>
          <a:ln>
            <a:solidFill>
              <a:schemeClr val="tx1"/>
            </a:solidFill>
          </a:ln>
        </p:spPr>
        <p:txBody>
          <a:bodyPr wrap="square" rtlCol="0">
            <a:spAutoFit/>
          </a:bodyPr>
          <a:lstStyle/>
          <a:p>
            <a:r>
              <a:rPr lang="en-GB"/>
              <a:t>Understand the differences between 2/4, 3/4 and 4/4 time signatures. </a:t>
            </a:r>
            <a:endParaRPr lang="en-GB" dirty="0"/>
          </a:p>
        </p:txBody>
      </p:sp>
      <p:sp>
        <p:nvSpPr>
          <p:cNvPr id="6" name="TextBox 5"/>
          <p:cNvSpPr txBox="1"/>
          <p:nvPr/>
        </p:nvSpPr>
        <p:spPr>
          <a:xfrm>
            <a:off x="5686097" y="2963917"/>
            <a:ext cx="4918841" cy="923330"/>
          </a:xfrm>
          <a:prstGeom prst="rect">
            <a:avLst/>
          </a:prstGeom>
          <a:noFill/>
          <a:ln>
            <a:solidFill>
              <a:schemeClr val="tx1"/>
            </a:solidFill>
          </a:ln>
        </p:spPr>
        <p:txBody>
          <a:bodyPr wrap="square" rtlCol="0">
            <a:spAutoFit/>
          </a:bodyPr>
          <a:lstStyle/>
          <a:p>
            <a:r>
              <a:rPr lang="en-GB"/>
              <a:t>Read and play short rhythmic phrases at sight from prepared cards, using conventional symbols for known rhythms and note durations. </a:t>
            </a:r>
            <a:endParaRPr lang="en-GB" dirty="0"/>
          </a:p>
        </p:txBody>
      </p:sp>
    </p:spTree>
    <p:extLst>
      <p:ext uri="{BB962C8B-B14F-4D97-AF65-F5344CB8AC3E}">
        <p14:creationId xmlns:p14="http://schemas.microsoft.com/office/powerpoint/2010/main" val="407257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9117" y="420414"/>
            <a:ext cx="7851228" cy="1077218"/>
          </a:xfrm>
          <a:prstGeom prst="rect">
            <a:avLst/>
          </a:prstGeom>
          <a:noFill/>
          <a:ln>
            <a:solidFill>
              <a:schemeClr val="tx1"/>
            </a:solidFill>
          </a:ln>
        </p:spPr>
        <p:txBody>
          <a:bodyPr wrap="square" rtlCol="0">
            <a:spAutoFit/>
          </a:bodyPr>
          <a:lstStyle/>
          <a:p>
            <a:pPr algn="ctr"/>
            <a:r>
              <a:rPr lang="en-GB" sz="3200" b="1" dirty="0"/>
              <a:t>Key Stage Two: </a:t>
            </a:r>
          </a:p>
          <a:p>
            <a:pPr algn="ctr"/>
            <a:r>
              <a:rPr lang="en-GB" sz="3200" b="1" dirty="0"/>
              <a:t>Model Music Curriculum – Year Six  </a:t>
            </a:r>
          </a:p>
        </p:txBody>
      </p:sp>
      <p:sp>
        <p:nvSpPr>
          <p:cNvPr id="3" name="TextBox 2"/>
          <p:cNvSpPr txBox="1"/>
          <p:nvPr/>
        </p:nvSpPr>
        <p:spPr>
          <a:xfrm>
            <a:off x="777766" y="2070538"/>
            <a:ext cx="4330262" cy="646331"/>
          </a:xfrm>
          <a:prstGeom prst="rect">
            <a:avLst/>
          </a:prstGeom>
          <a:noFill/>
          <a:ln>
            <a:solidFill>
              <a:schemeClr val="tx1"/>
            </a:solidFill>
          </a:ln>
        </p:spPr>
        <p:txBody>
          <a:bodyPr wrap="square" rtlCol="0">
            <a:spAutoFit/>
          </a:bodyPr>
          <a:lstStyle/>
          <a:p>
            <a:r>
              <a:rPr lang="en-GB"/>
              <a:t>Create music with multiple sections that include repetition and contrast. </a:t>
            </a:r>
            <a:endParaRPr lang="en-GB" dirty="0"/>
          </a:p>
        </p:txBody>
      </p:sp>
      <p:sp>
        <p:nvSpPr>
          <p:cNvPr id="4" name="TextBox 3"/>
          <p:cNvSpPr txBox="1"/>
          <p:nvPr/>
        </p:nvSpPr>
        <p:spPr>
          <a:xfrm>
            <a:off x="6085490" y="2070538"/>
            <a:ext cx="4687613" cy="923330"/>
          </a:xfrm>
          <a:prstGeom prst="rect">
            <a:avLst/>
          </a:prstGeom>
          <a:noFill/>
          <a:ln>
            <a:solidFill>
              <a:schemeClr val="tx1"/>
            </a:solidFill>
          </a:ln>
        </p:spPr>
        <p:txBody>
          <a:bodyPr wrap="square" rtlCol="0">
            <a:spAutoFit/>
          </a:bodyPr>
          <a:lstStyle/>
          <a:p>
            <a:r>
              <a:rPr lang="en-GB" dirty="0"/>
              <a:t>Further understand the differences between semibreves, minims, crotchets, quavers and semiquavers, and their equivalent rests.</a:t>
            </a:r>
          </a:p>
        </p:txBody>
      </p:sp>
      <p:sp>
        <p:nvSpPr>
          <p:cNvPr id="5" name="TextBox 4"/>
          <p:cNvSpPr txBox="1"/>
          <p:nvPr/>
        </p:nvSpPr>
        <p:spPr>
          <a:xfrm>
            <a:off x="777766" y="3436883"/>
            <a:ext cx="4414344" cy="1754326"/>
          </a:xfrm>
          <a:prstGeom prst="rect">
            <a:avLst/>
          </a:prstGeom>
          <a:noFill/>
          <a:ln>
            <a:solidFill>
              <a:schemeClr val="tx1"/>
            </a:solidFill>
          </a:ln>
        </p:spPr>
        <p:txBody>
          <a:bodyPr wrap="square" rtlCol="0">
            <a:spAutoFit/>
          </a:bodyPr>
          <a:lstStyle/>
          <a:p>
            <a:r>
              <a:rPr lang="en-GB" dirty="0"/>
              <a:t>Plan and compose an 8- or 16-beat melodic phrase using the pentatonic scale (e.g. C, D, E, G, A) and </a:t>
            </a:r>
            <a:r>
              <a:rPr lang="en-GB" i="1" dirty="0"/>
              <a:t>incorporate rhythmic variety </a:t>
            </a:r>
            <a:r>
              <a:rPr lang="en-GB" dirty="0"/>
              <a:t>and interest. Play this melody on available tuned percussion and/or orchestral instruments. Notate this melody.</a:t>
            </a:r>
          </a:p>
        </p:txBody>
      </p:sp>
    </p:spTree>
    <p:extLst>
      <p:ext uri="{BB962C8B-B14F-4D97-AF65-F5344CB8AC3E}">
        <p14:creationId xmlns:p14="http://schemas.microsoft.com/office/powerpoint/2010/main" val="298208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290" y="546538"/>
            <a:ext cx="4466896" cy="584775"/>
          </a:xfrm>
          <a:prstGeom prst="rect">
            <a:avLst/>
          </a:prstGeom>
          <a:noFill/>
          <a:ln>
            <a:solidFill>
              <a:schemeClr val="tx1"/>
            </a:solidFill>
          </a:ln>
        </p:spPr>
        <p:txBody>
          <a:bodyPr wrap="square" rtlCol="0">
            <a:spAutoFit/>
          </a:bodyPr>
          <a:lstStyle/>
          <a:p>
            <a:pPr algn="ctr"/>
            <a:r>
              <a:rPr lang="en-GB" sz="3200" b="1" dirty="0"/>
              <a:t>Sample Curriculum Map</a:t>
            </a:r>
          </a:p>
        </p:txBody>
      </p:sp>
      <p:sp>
        <p:nvSpPr>
          <p:cNvPr id="3" name="TextBox 2"/>
          <p:cNvSpPr txBox="1"/>
          <p:nvPr/>
        </p:nvSpPr>
        <p:spPr>
          <a:xfrm>
            <a:off x="1996961" y="2011702"/>
            <a:ext cx="7840717" cy="646331"/>
          </a:xfrm>
          <a:prstGeom prst="rect">
            <a:avLst/>
          </a:prstGeom>
          <a:noFill/>
          <a:ln>
            <a:solidFill>
              <a:schemeClr val="tx1"/>
            </a:solidFill>
          </a:ln>
        </p:spPr>
        <p:txBody>
          <a:bodyPr wrap="square" rtlCol="0">
            <a:spAutoFit/>
          </a:bodyPr>
          <a:lstStyle/>
          <a:p>
            <a:r>
              <a:rPr lang="en-GB" dirty="0"/>
              <a:t>Group 1:</a:t>
            </a:r>
          </a:p>
          <a:p>
            <a:r>
              <a:rPr lang="en-GB" dirty="0"/>
              <a:t>How does what children learn in Year 1 relate to what children learn in Year 4?</a:t>
            </a:r>
          </a:p>
        </p:txBody>
      </p:sp>
      <p:sp>
        <p:nvSpPr>
          <p:cNvPr id="4" name="TextBox 3"/>
          <p:cNvSpPr txBox="1"/>
          <p:nvPr/>
        </p:nvSpPr>
        <p:spPr>
          <a:xfrm>
            <a:off x="1996961" y="3199306"/>
            <a:ext cx="7840717" cy="646331"/>
          </a:xfrm>
          <a:prstGeom prst="rect">
            <a:avLst/>
          </a:prstGeom>
          <a:noFill/>
          <a:ln>
            <a:solidFill>
              <a:schemeClr val="tx1"/>
            </a:solidFill>
          </a:ln>
        </p:spPr>
        <p:txBody>
          <a:bodyPr wrap="square" rtlCol="0">
            <a:spAutoFit/>
          </a:bodyPr>
          <a:lstStyle/>
          <a:p>
            <a:r>
              <a:rPr lang="en-GB" dirty="0"/>
              <a:t>Group 2:</a:t>
            </a:r>
          </a:p>
          <a:p>
            <a:r>
              <a:rPr lang="en-GB" dirty="0"/>
              <a:t>How does what children learn in Year 2 relate to what children learn in Year 4?</a:t>
            </a:r>
          </a:p>
        </p:txBody>
      </p:sp>
      <p:sp>
        <p:nvSpPr>
          <p:cNvPr id="5" name="TextBox 4"/>
          <p:cNvSpPr txBox="1"/>
          <p:nvPr/>
        </p:nvSpPr>
        <p:spPr>
          <a:xfrm>
            <a:off x="1996961" y="4281852"/>
            <a:ext cx="7840717" cy="646331"/>
          </a:xfrm>
          <a:prstGeom prst="rect">
            <a:avLst/>
          </a:prstGeom>
          <a:noFill/>
          <a:ln>
            <a:solidFill>
              <a:schemeClr val="tx1"/>
            </a:solidFill>
          </a:ln>
        </p:spPr>
        <p:txBody>
          <a:bodyPr wrap="square" rtlCol="0">
            <a:spAutoFit/>
          </a:bodyPr>
          <a:lstStyle/>
          <a:p>
            <a:r>
              <a:rPr lang="en-GB" dirty="0"/>
              <a:t>Group 3:</a:t>
            </a:r>
          </a:p>
          <a:p>
            <a:r>
              <a:rPr lang="en-GB" dirty="0"/>
              <a:t>How does what children learn in Year 4 relate to what children learn in Year 5?</a:t>
            </a:r>
          </a:p>
        </p:txBody>
      </p:sp>
      <p:sp>
        <p:nvSpPr>
          <p:cNvPr id="6" name="TextBox 5"/>
          <p:cNvSpPr txBox="1"/>
          <p:nvPr/>
        </p:nvSpPr>
        <p:spPr>
          <a:xfrm>
            <a:off x="1996962" y="5617780"/>
            <a:ext cx="7840717" cy="646331"/>
          </a:xfrm>
          <a:prstGeom prst="rect">
            <a:avLst/>
          </a:prstGeom>
          <a:noFill/>
          <a:ln>
            <a:solidFill>
              <a:schemeClr val="tx1"/>
            </a:solidFill>
          </a:ln>
        </p:spPr>
        <p:txBody>
          <a:bodyPr wrap="square" rtlCol="0">
            <a:spAutoFit/>
          </a:bodyPr>
          <a:lstStyle/>
          <a:p>
            <a:r>
              <a:rPr lang="en-GB" dirty="0"/>
              <a:t>Group 4:</a:t>
            </a:r>
          </a:p>
          <a:p>
            <a:r>
              <a:rPr lang="en-GB" dirty="0"/>
              <a:t>How does what children learn in Year 1 relate to what children learn in Year 4?</a:t>
            </a:r>
          </a:p>
        </p:txBody>
      </p:sp>
      <p:sp>
        <p:nvSpPr>
          <p:cNvPr id="8" name="TextBox 7"/>
          <p:cNvSpPr txBox="1"/>
          <p:nvPr/>
        </p:nvSpPr>
        <p:spPr>
          <a:xfrm>
            <a:off x="1450428" y="1322105"/>
            <a:ext cx="9165021" cy="369332"/>
          </a:xfrm>
          <a:prstGeom prst="rect">
            <a:avLst/>
          </a:prstGeom>
          <a:noFill/>
          <a:ln>
            <a:solidFill>
              <a:schemeClr val="tx1"/>
            </a:solidFill>
          </a:ln>
        </p:spPr>
        <p:txBody>
          <a:bodyPr wrap="square" rtlCol="0">
            <a:spAutoFit/>
          </a:bodyPr>
          <a:lstStyle/>
          <a:p>
            <a:r>
              <a:rPr lang="en-GB" dirty="0"/>
              <a:t>In the context of Rhythm and the learning activities we have explored today….</a:t>
            </a:r>
          </a:p>
        </p:txBody>
      </p:sp>
    </p:spTree>
    <p:extLst>
      <p:ext uri="{BB962C8B-B14F-4D97-AF65-F5344CB8AC3E}">
        <p14:creationId xmlns:p14="http://schemas.microsoft.com/office/powerpoint/2010/main" val="211370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9131" y="536028"/>
            <a:ext cx="4477407" cy="584775"/>
          </a:xfrm>
          <a:prstGeom prst="rect">
            <a:avLst/>
          </a:prstGeom>
          <a:noFill/>
          <a:ln>
            <a:solidFill>
              <a:schemeClr val="tx1"/>
            </a:solidFill>
          </a:ln>
        </p:spPr>
        <p:txBody>
          <a:bodyPr wrap="square" rtlCol="0">
            <a:spAutoFit/>
          </a:bodyPr>
          <a:lstStyle/>
          <a:p>
            <a:pPr algn="ctr"/>
            <a:r>
              <a:rPr lang="en-GB" sz="3200" b="1" dirty="0"/>
              <a:t>Your Music Curriculum </a:t>
            </a:r>
          </a:p>
        </p:txBody>
      </p:sp>
      <p:graphicFrame>
        <p:nvGraphicFramePr>
          <p:cNvPr id="3" name="Table 2"/>
          <p:cNvGraphicFramePr>
            <a:graphicFrameLocks noGrp="1"/>
          </p:cNvGraphicFramePr>
          <p:nvPr>
            <p:extLst>
              <p:ext uri="{D42A27DB-BD31-4B8C-83A1-F6EECF244321}">
                <p14:modId xmlns:p14="http://schemas.microsoft.com/office/powerpoint/2010/main" val="397241224"/>
              </p:ext>
            </p:extLst>
          </p:nvPr>
        </p:nvGraphicFramePr>
        <p:xfrm>
          <a:off x="2077908" y="1548909"/>
          <a:ext cx="8075088" cy="4032083"/>
        </p:xfrm>
        <a:graphic>
          <a:graphicData uri="http://schemas.openxmlformats.org/drawingml/2006/table">
            <a:tbl>
              <a:tblPr firstRow="1" firstCol="1" bandRow="1">
                <a:tableStyleId>{5C22544A-7EE6-4342-B048-85BDC9FD1C3A}</a:tableStyleId>
              </a:tblPr>
              <a:tblGrid>
                <a:gridCol w="1153260">
                  <a:extLst>
                    <a:ext uri="{9D8B030D-6E8A-4147-A177-3AD203B41FA5}">
                      <a16:colId xmlns:a16="http://schemas.microsoft.com/office/drawing/2014/main" val="3103105768"/>
                    </a:ext>
                  </a:extLst>
                </a:gridCol>
                <a:gridCol w="1153260">
                  <a:extLst>
                    <a:ext uri="{9D8B030D-6E8A-4147-A177-3AD203B41FA5}">
                      <a16:colId xmlns:a16="http://schemas.microsoft.com/office/drawing/2014/main" val="2297427500"/>
                    </a:ext>
                  </a:extLst>
                </a:gridCol>
                <a:gridCol w="1153260">
                  <a:extLst>
                    <a:ext uri="{9D8B030D-6E8A-4147-A177-3AD203B41FA5}">
                      <a16:colId xmlns:a16="http://schemas.microsoft.com/office/drawing/2014/main" val="700807006"/>
                    </a:ext>
                  </a:extLst>
                </a:gridCol>
                <a:gridCol w="1153827">
                  <a:extLst>
                    <a:ext uri="{9D8B030D-6E8A-4147-A177-3AD203B41FA5}">
                      <a16:colId xmlns:a16="http://schemas.microsoft.com/office/drawing/2014/main" val="3870413849"/>
                    </a:ext>
                  </a:extLst>
                </a:gridCol>
                <a:gridCol w="1153827">
                  <a:extLst>
                    <a:ext uri="{9D8B030D-6E8A-4147-A177-3AD203B41FA5}">
                      <a16:colId xmlns:a16="http://schemas.microsoft.com/office/drawing/2014/main" val="1582784078"/>
                    </a:ext>
                  </a:extLst>
                </a:gridCol>
                <a:gridCol w="1153827">
                  <a:extLst>
                    <a:ext uri="{9D8B030D-6E8A-4147-A177-3AD203B41FA5}">
                      <a16:colId xmlns:a16="http://schemas.microsoft.com/office/drawing/2014/main" val="2312108737"/>
                    </a:ext>
                  </a:extLst>
                </a:gridCol>
                <a:gridCol w="1153827">
                  <a:extLst>
                    <a:ext uri="{9D8B030D-6E8A-4147-A177-3AD203B41FA5}">
                      <a16:colId xmlns:a16="http://schemas.microsoft.com/office/drawing/2014/main" val="2985362455"/>
                    </a:ext>
                  </a:extLst>
                </a:gridCol>
              </a:tblGrid>
              <a:tr h="442495">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Autumn One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Autumn Two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Spring One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Spring Two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Summer One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Summer Two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3857724078"/>
                  </a:ext>
                </a:extLst>
              </a:tr>
              <a:tr h="454902">
                <a:tc>
                  <a:txBody>
                    <a:bodyPr/>
                    <a:lstStyle/>
                    <a:p>
                      <a:pPr>
                        <a:lnSpc>
                          <a:spcPct val="115000"/>
                        </a:lnSpc>
                        <a:spcAft>
                          <a:spcPts val="1000"/>
                        </a:spcAft>
                      </a:pPr>
                      <a:r>
                        <a:rPr lang="en-GB" sz="900">
                          <a:effectLst/>
                        </a:rPr>
                        <a:t>Nursery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1971691688"/>
                  </a:ext>
                </a:extLst>
              </a:tr>
              <a:tr h="442495">
                <a:tc>
                  <a:txBody>
                    <a:bodyPr/>
                    <a:lstStyle/>
                    <a:p>
                      <a:pPr>
                        <a:lnSpc>
                          <a:spcPct val="115000"/>
                        </a:lnSpc>
                        <a:spcAft>
                          <a:spcPts val="1000"/>
                        </a:spcAft>
                      </a:pPr>
                      <a:r>
                        <a:rPr lang="en-GB" sz="900">
                          <a:effectLst/>
                        </a:rPr>
                        <a:t>Reception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855192094"/>
                  </a:ext>
                </a:extLst>
              </a:tr>
              <a:tr h="454902">
                <a:tc>
                  <a:txBody>
                    <a:bodyPr/>
                    <a:lstStyle/>
                    <a:p>
                      <a:pPr>
                        <a:lnSpc>
                          <a:spcPct val="115000"/>
                        </a:lnSpc>
                        <a:spcAft>
                          <a:spcPts val="1000"/>
                        </a:spcAft>
                      </a:pPr>
                      <a:r>
                        <a:rPr lang="en-GB" sz="900">
                          <a:effectLst/>
                        </a:rPr>
                        <a:t>Year One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2977094639"/>
                  </a:ext>
                </a:extLst>
              </a:tr>
              <a:tr h="442495">
                <a:tc>
                  <a:txBody>
                    <a:bodyPr/>
                    <a:lstStyle/>
                    <a:p>
                      <a:pPr>
                        <a:lnSpc>
                          <a:spcPct val="115000"/>
                        </a:lnSpc>
                        <a:spcAft>
                          <a:spcPts val="1000"/>
                        </a:spcAft>
                      </a:pPr>
                      <a:r>
                        <a:rPr lang="en-GB" sz="900">
                          <a:effectLst/>
                        </a:rPr>
                        <a:t>Year Two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2110416736"/>
                  </a:ext>
                </a:extLst>
              </a:tr>
              <a:tr h="454902">
                <a:tc>
                  <a:txBody>
                    <a:bodyPr/>
                    <a:lstStyle/>
                    <a:p>
                      <a:pPr>
                        <a:lnSpc>
                          <a:spcPct val="115000"/>
                        </a:lnSpc>
                        <a:spcAft>
                          <a:spcPts val="1000"/>
                        </a:spcAft>
                      </a:pPr>
                      <a:r>
                        <a:rPr lang="en-GB" sz="900">
                          <a:effectLst/>
                        </a:rPr>
                        <a:t>Year Three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3576394406"/>
                  </a:ext>
                </a:extLst>
              </a:tr>
              <a:tr h="442495">
                <a:tc>
                  <a:txBody>
                    <a:bodyPr/>
                    <a:lstStyle/>
                    <a:p>
                      <a:pPr>
                        <a:lnSpc>
                          <a:spcPct val="115000"/>
                        </a:lnSpc>
                        <a:spcAft>
                          <a:spcPts val="1000"/>
                        </a:spcAft>
                      </a:pPr>
                      <a:r>
                        <a:rPr lang="en-GB" sz="900">
                          <a:effectLst/>
                        </a:rPr>
                        <a:t>Year Four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3643222368"/>
                  </a:ext>
                </a:extLst>
              </a:tr>
              <a:tr h="454902">
                <a:tc>
                  <a:txBody>
                    <a:bodyPr/>
                    <a:lstStyle/>
                    <a:p>
                      <a:pPr>
                        <a:lnSpc>
                          <a:spcPct val="115000"/>
                        </a:lnSpc>
                        <a:spcAft>
                          <a:spcPts val="1000"/>
                        </a:spcAft>
                      </a:pPr>
                      <a:r>
                        <a:rPr lang="en-GB" sz="900">
                          <a:effectLst/>
                        </a:rPr>
                        <a:t>Year Five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586626240"/>
                  </a:ext>
                </a:extLst>
              </a:tr>
              <a:tr h="442495">
                <a:tc>
                  <a:txBody>
                    <a:bodyPr/>
                    <a:lstStyle/>
                    <a:p>
                      <a:pPr>
                        <a:lnSpc>
                          <a:spcPct val="115000"/>
                        </a:lnSpc>
                        <a:spcAft>
                          <a:spcPts val="1000"/>
                        </a:spcAft>
                      </a:pPr>
                      <a:r>
                        <a:rPr lang="en-GB" sz="900">
                          <a:effectLst/>
                        </a:rPr>
                        <a:t>Year Six</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tc>
                  <a:txBody>
                    <a:bodyPr/>
                    <a:lstStyle/>
                    <a:p>
                      <a:pPr>
                        <a:lnSpc>
                          <a:spcPct val="115000"/>
                        </a:lnSpc>
                        <a:spcAft>
                          <a:spcPts val="1000"/>
                        </a:spcAft>
                      </a:pPr>
                      <a:r>
                        <a:rPr lang="en-GB" sz="9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60" marR="52160" marT="0" marB="0"/>
                </a:tc>
                <a:extLst>
                  <a:ext uri="{0D108BD9-81ED-4DB2-BD59-A6C34878D82A}">
                    <a16:rowId xmlns:a16="http://schemas.microsoft.com/office/drawing/2014/main" val="1116040114"/>
                  </a:ext>
                </a:extLst>
              </a:tr>
            </a:tbl>
          </a:graphicData>
        </a:graphic>
      </p:graphicFrame>
      <p:sp>
        <p:nvSpPr>
          <p:cNvPr id="4" name="TextBox 3"/>
          <p:cNvSpPr txBox="1"/>
          <p:nvPr/>
        </p:nvSpPr>
        <p:spPr>
          <a:xfrm>
            <a:off x="1450428" y="5906814"/>
            <a:ext cx="9375228" cy="646331"/>
          </a:xfrm>
          <a:prstGeom prst="rect">
            <a:avLst/>
          </a:prstGeom>
          <a:noFill/>
          <a:ln>
            <a:solidFill>
              <a:schemeClr val="tx1"/>
            </a:solidFill>
          </a:ln>
        </p:spPr>
        <p:txBody>
          <a:bodyPr wrap="square" rtlCol="0">
            <a:spAutoFit/>
          </a:bodyPr>
          <a:lstStyle/>
          <a:p>
            <a:pPr algn="ctr"/>
            <a:r>
              <a:rPr lang="en-GB" dirty="0"/>
              <a:t>Looking at the Music curriculum at your school, in which year groups and when do you think you could incorporate some of the pedagogies we have explored in todays session? </a:t>
            </a:r>
          </a:p>
        </p:txBody>
      </p:sp>
    </p:spTree>
    <p:extLst>
      <p:ext uri="{BB962C8B-B14F-4D97-AF65-F5344CB8AC3E}">
        <p14:creationId xmlns:p14="http://schemas.microsoft.com/office/powerpoint/2010/main" val="214545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8498" y="578069"/>
            <a:ext cx="8450316" cy="584775"/>
          </a:xfrm>
          <a:prstGeom prst="rect">
            <a:avLst/>
          </a:prstGeom>
          <a:noFill/>
          <a:ln>
            <a:solidFill>
              <a:schemeClr val="tx1"/>
            </a:solidFill>
          </a:ln>
        </p:spPr>
        <p:txBody>
          <a:bodyPr wrap="square" rtlCol="0">
            <a:spAutoFit/>
          </a:bodyPr>
          <a:lstStyle/>
          <a:p>
            <a:pPr algn="ctr"/>
            <a:r>
              <a:rPr lang="en-GB" sz="3200" b="1" dirty="0"/>
              <a:t>Rhythm Learning Goals  </a:t>
            </a:r>
          </a:p>
        </p:txBody>
      </p:sp>
      <p:graphicFrame>
        <p:nvGraphicFramePr>
          <p:cNvPr id="3" name="Table 2"/>
          <p:cNvGraphicFramePr>
            <a:graphicFrameLocks noGrp="1"/>
          </p:cNvGraphicFramePr>
          <p:nvPr>
            <p:extLst>
              <p:ext uri="{D42A27DB-BD31-4B8C-83A1-F6EECF244321}">
                <p14:modId xmlns:p14="http://schemas.microsoft.com/office/powerpoint/2010/main" val="3244386628"/>
              </p:ext>
            </p:extLst>
          </p:nvPr>
        </p:nvGraphicFramePr>
        <p:xfrm>
          <a:off x="1270118" y="1445176"/>
          <a:ext cx="9923397" cy="1568712"/>
        </p:xfrm>
        <a:graphic>
          <a:graphicData uri="http://schemas.openxmlformats.org/drawingml/2006/table">
            <a:tbl>
              <a:tblPr firstRow="1" firstCol="1" bandRow="1">
                <a:tableStyleId>{5C22544A-7EE6-4342-B048-85BDC9FD1C3A}</a:tableStyleId>
              </a:tblPr>
              <a:tblGrid>
                <a:gridCol w="9923397">
                  <a:extLst>
                    <a:ext uri="{9D8B030D-6E8A-4147-A177-3AD203B41FA5}">
                      <a16:colId xmlns:a16="http://schemas.microsoft.com/office/drawing/2014/main" val="3515515880"/>
                    </a:ext>
                  </a:extLst>
                </a:gridCol>
              </a:tblGrid>
              <a:tr h="484766">
                <a:tc>
                  <a:txBody>
                    <a:bodyPr/>
                    <a:lstStyle/>
                    <a:p>
                      <a:pPr algn="l">
                        <a:lnSpc>
                          <a:spcPct val="115000"/>
                        </a:lnSpc>
                        <a:spcAft>
                          <a:spcPts val="0"/>
                        </a:spcAft>
                      </a:pPr>
                      <a:r>
                        <a:rPr lang="en-GB" sz="1800" dirty="0">
                          <a:solidFill>
                            <a:schemeClr val="tx1"/>
                          </a:solidFill>
                          <a:effectLst/>
                        </a:rPr>
                        <a:t>Year 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61125159"/>
                  </a:ext>
                </a:extLst>
              </a:tr>
              <a:tr h="599180">
                <a:tc>
                  <a:txBody>
                    <a:bodyPr/>
                    <a:lstStyle/>
                    <a:p>
                      <a:pPr marL="457200" lvl="1" indent="0" algn="l">
                        <a:lnSpc>
                          <a:spcPct val="107000"/>
                        </a:lnSpc>
                        <a:spcAft>
                          <a:spcPts val="0"/>
                        </a:spcAft>
                        <a:buFont typeface="+mj-lt"/>
                        <a:buNone/>
                      </a:pPr>
                      <a:r>
                        <a:rPr lang="en-GB" sz="1800" dirty="0">
                          <a:solidFill>
                            <a:schemeClr val="tx1"/>
                          </a:solidFill>
                          <a:effectLst/>
                        </a:rPr>
                        <a:t>1.3 Can create musical patterns and organise sounds in response to a stimulus. Can move in response to the character and mood of the music. </a:t>
                      </a:r>
                      <a:endParaRPr lang="en-GB" sz="18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0307588"/>
                  </a:ext>
                </a:extLst>
              </a:tr>
              <a:tr h="484766">
                <a:tc>
                  <a:txBody>
                    <a:bodyPr/>
                    <a:lstStyle/>
                    <a:p>
                      <a:pPr marL="457200" lvl="1" indent="0" algn="l">
                        <a:lnSpc>
                          <a:spcPct val="107000"/>
                        </a:lnSpc>
                        <a:spcAft>
                          <a:spcPts val="0"/>
                        </a:spcAft>
                        <a:buFont typeface="+mj-lt"/>
                        <a:buNone/>
                      </a:pPr>
                      <a:r>
                        <a:rPr lang="en-GB" sz="1800" dirty="0">
                          <a:solidFill>
                            <a:schemeClr val="tx1"/>
                          </a:solidFill>
                          <a:effectLst/>
                        </a:rPr>
                        <a:t>1.4 Can use a range of un-tuned percussion instruments to play rhythms and keep a steady beat. </a:t>
                      </a:r>
                      <a:endParaRPr lang="en-GB" sz="18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163886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49229105"/>
              </p:ext>
            </p:extLst>
          </p:nvPr>
        </p:nvGraphicFramePr>
        <p:xfrm>
          <a:off x="1291957" y="3504050"/>
          <a:ext cx="9923397" cy="1996412"/>
        </p:xfrm>
        <a:graphic>
          <a:graphicData uri="http://schemas.openxmlformats.org/drawingml/2006/table">
            <a:tbl>
              <a:tblPr firstRow="1" firstCol="1" bandRow="1">
                <a:tableStyleId>{5C22544A-7EE6-4342-B048-85BDC9FD1C3A}</a:tableStyleId>
              </a:tblPr>
              <a:tblGrid>
                <a:gridCol w="9923397">
                  <a:extLst>
                    <a:ext uri="{9D8B030D-6E8A-4147-A177-3AD203B41FA5}">
                      <a16:colId xmlns:a16="http://schemas.microsoft.com/office/drawing/2014/main" val="30984713"/>
                    </a:ext>
                  </a:extLst>
                </a:gridCol>
              </a:tblGrid>
              <a:tr h="363301">
                <a:tc>
                  <a:txBody>
                    <a:bodyPr/>
                    <a:lstStyle/>
                    <a:p>
                      <a:pPr>
                        <a:lnSpc>
                          <a:spcPct val="115000"/>
                        </a:lnSpc>
                        <a:spcAft>
                          <a:spcPts val="0"/>
                        </a:spcAft>
                      </a:pPr>
                      <a:r>
                        <a:rPr lang="en-GB" sz="1800" dirty="0">
                          <a:solidFill>
                            <a:schemeClr val="tx1"/>
                          </a:solidFill>
                          <a:effectLst/>
                        </a:rPr>
                        <a:t>Year 2</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2286120"/>
                  </a:ext>
                </a:extLst>
              </a:tr>
              <a:tr h="351912">
                <a:tc>
                  <a:txBody>
                    <a:bodyPr/>
                    <a:lstStyle/>
                    <a:p>
                      <a:pPr marL="457200" marR="0" lvl="1" indent="0" algn="l" defTabSz="914400" rtl="0" eaLnBrk="1" fontAlgn="auto" latinLnBrk="0" hangingPunct="1">
                        <a:lnSpc>
                          <a:spcPct val="115000"/>
                        </a:lnSpc>
                        <a:spcBef>
                          <a:spcPts val="0"/>
                        </a:spcBef>
                        <a:spcAft>
                          <a:spcPts val="0"/>
                        </a:spcAft>
                        <a:buClrTx/>
                        <a:buSzTx/>
                        <a:buFont typeface="+mj-lt"/>
                        <a:buNone/>
                        <a:tabLst/>
                        <a:defRPr/>
                      </a:pPr>
                      <a:r>
                        <a:rPr lang="en-GB" sz="1800" dirty="0">
                          <a:solidFill>
                            <a:schemeClr val="tx1"/>
                          </a:solidFill>
                          <a:effectLst/>
                        </a:rPr>
                        <a:t>2.2 Can read, perform and compose simple rhythms aurally and using staff notation. Can understand how simple rhythms fit with a beat, with a sound awareness of pulse and tempo.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0"/>
                        </a:spcAft>
                        <a:buFont typeface="+mj-l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9392178"/>
                  </a:ext>
                </a:extLst>
              </a:tr>
              <a:tr h="705249">
                <a:tc>
                  <a:txBody>
                    <a:bodyPr/>
                    <a:lstStyle/>
                    <a:p>
                      <a:pPr marL="457200" marR="0" lvl="1" indent="0" algn="l" defTabSz="914400" rtl="0" eaLnBrk="1" fontAlgn="auto" latinLnBrk="0" hangingPunct="1">
                        <a:lnSpc>
                          <a:spcPct val="115000"/>
                        </a:lnSpc>
                        <a:spcBef>
                          <a:spcPts val="0"/>
                        </a:spcBef>
                        <a:spcAft>
                          <a:spcPts val="0"/>
                        </a:spcAft>
                        <a:buClrTx/>
                        <a:buSzTx/>
                        <a:buFont typeface="+mj-lt"/>
                        <a:buNone/>
                        <a:tabLst/>
                        <a:defRPr/>
                      </a:pPr>
                      <a:r>
                        <a:rPr lang="en-GB" sz="1800" dirty="0">
                          <a:solidFill>
                            <a:schemeClr val="tx1"/>
                          </a:solidFill>
                          <a:effectLst/>
                        </a:rPr>
                        <a:t>2.4 Can accurately perform and compose rhythms and melodies on tuned and un-tuned percussion.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0"/>
                        </a:spcAft>
                        <a:buFont typeface="+mj-l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9550066"/>
                  </a:ext>
                </a:extLst>
              </a:tr>
            </a:tbl>
          </a:graphicData>
        </a:graphic>
      </p:graphicFrame>
    </p:spTree>
    <p:extLst>
      <p:ext uri="{BB962C8B-B14F-4D97-AF65-F5344CB8AC3E}">
        <p14:creationId xmlns:p14="http://schemas.microsoft.com/office/powerpoint/2010/main" val="17002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140975"/>
              </p:ext>
            </p:extLst>
          </p:nvPr>
        </p:nvGraphicFramePr>
        <p:xfrm>
          <a:off x="388882" y="371706"/>
          <a:ext cx="11109433" cy="2152650"/>
        </p:xfrm>
        <a:graphic>
          <a:graphicData uri="http://schemas.openxmlformats.org/drawingml/2006/table">
            <a:tbl>
              <a:tblPr firstRow="1" firstCol="1" bandRow="1">
                <a:tableStyleId>{5C22544A-7EE6-4342-B048-85BDC9FD1C3A}</a:tableStyleId>
              </a:tblPr>
              <a:tblGrid>
                <a:gridCol w="11109433">
                  <a:extLst>
                    <a:ext uri="{9D8B030D-6E8A-4147-A177-3AD203B41FA5}">
                      <a16:colId xmlns:a16="http://schemas.microsoft.com/office/drawing/2014/main" val="992311840"/>
                    </a:ext>
                  </a:extLst>
                </a:gridCol>
              </a:tblGrid>
              <a:tr h="203200">
                <a:tc>
                  <a:txBody>
                    <a:bodyPr/>
                    <a:lstStyle/>
                    <a:p>
                      <a:pPr>
                        <a:lnSpc>
                          <a:spcPct val="115000"/>
                        </a:lnSpc>
                        <a:spcAft>
                          <a:spcPts val="1000"/>
                        </a:spcAft>
                      </a:pPr>
                      <a:r>
                        <a:rPr lang="en-GB" sz="1800" dirty="0">
                          <a:solidFill>
                            <a:schemeClr val="tx1"/>
                          </a:solidFill>
                          <a:effectLst/>
                        </a:rPr>
                        <a:t>Year 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0667361"/>
                  </a:ext>
                </a:extLst>
              </a:tr>
              <a:tr h="368300">
                <a:tc>
                  <a:txBody>
                    <a:bodyPr/>
                    <a:lstStyle/>
                    <a:p>
                      <a:pPr marL="457200" lvl="1" indent="0">
                        <a:lnSpc>
                          <a:spcPct val="115000"/>
                        </a:lnSpc>
                        <a:spcAft>
                          <a:spcPts val="0"/>
                        </a:spcAft>
                        <a:buFont typeface="+mj-lt"/>
                        <a:buNone/>
                      </a:pPr>
                      <a:r>
                        <a:rPr lang="en-GB" sz="1800" dirty="0">
                          <a:solidFill>
                            <a:schemeClr val="tx1"/>
                          </a:solidFill>
                          <a:effectLst/>
                        </a:rPr>
                        <a:t>3.2 Can read, perform and compose rhythms aurally and using notation.  Can understand how rhythms fit with a beat, with a sound awareness of pulse, tempo and meter.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1000"/>
                        </a:spcAft>
                        <a:buFont typeface="+mj-lt"/>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6615760"/>
                  </a:ext>
                </a:extLst>
              </a:tr>
              <a:tr h="357505">
                <a:tc>
                  <a:txBody>
                    <a:bodyPr/>
                    <a:lstStyle/>
                    <a:p>
                      <a:pPr marL="457200" marR="0" lvl="1" indent="0" algn="l" defTabSz="914400" rtl="0" eaLnBrk="1" fontAlgn="auto" latinLnBrk="0" hangingPunct="1">
                        <a:lnSpc>
                          <a:spcPct val="115000"/>
                        </a:lnSpc>
                        <a:spcBef>
                          <a:spcPts val="0"/>
                        </a:spcBef>
                        <a:spcAft>
                          <a:spcPts val="0"/>
                        </a:spcAft>
                        <a:buClrTx/>
                        <a:buSzTx/>
                        <a:buFont typeface="+mj-lt"/>
                        <a:buNone/>
                        <a:tabLst/>
                        <a:defRPr/>
                      </a:pPr>
                      <a:r>
                        <a:rPr lang="en-GB" sz="1800" dirty="0">
                          <a:solidFill>
                            <a:schemeClr val="tx1"/>
                          </a:solidFill>
                          <a:effectLst/>
                        </a:rPr>
                        <a:t>3.4 Can play and compose simple pieces on the recorder as part of an ensemble with an awareness of correct technique and tone.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182206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06577561"/>
              </p:ext>
            </p:extLst>
          </p:nvPr>
        </p:nvGraphicFramePr>
        <p:xfrm>
          <a:off x="388882" y="3800051"/>
          <a:ext cx="11193517" cy="1558798"/>
        </p:xfrm>
        <a:graphic>
          <a:graphicData uri="http://schemas.openxmlformats.org/drawingml/2006/table">
            <a:tbl>
              <a:tblPr firstRow="1" firstCol="1" bandRow="1">
                <a:tableStyleId>{5C22544A-7EE6-4342-B048-85BDC9FD1C3A}</a:tableStyleId>
              </a:tblPr>
              <a:tblGrid>
                <a:gridCol w="11193517">
                  <a:extLst>
                    <a:ext uri="{9D8B030D-6E8A-4147-A177-3AD203B41FA5}">
                      <a16:colId xmlns:a16="http://schemas.microsoft.com/office/drawing/2014/main" val="3794899813"/>
                    </a:ext>
                  </a:extLst>
                </a:gridCol>
              </a:tblGrid>
              <a:tr h="334010">
                <a:tc>
                  <a:txBody>
                    <a:bodyPr/>
                    <a:lstStyle/>
                    <a:p>
                      <a:pPr algn="l">
                        <a:lnSpc>
                          <a:spcPct val="115000"/>
                        </a:lnSpc>
                        <a:spcAft>
                          <a:spcPts val="1000"/>
                        </a:spcAft>
                      </a:pPr>
                      <a:r>
                        <a:rPr lang="en-GB" sz="1800" dirty="0">
                          <a:solidFill>
                            <a:schemeClr val="tx1"/>
                          </a:solidFill>
                          <a:effectLst/>
                        </a:rPr>
                        <a:t>Year 4</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014257"/>
                  </a:ext>
                </a:extLst>
              </a:tr>
              <a:tr h="3340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chemeClr val="tx1"/>
                          </a:solidFill>
                          <a:effectLst/>
                        </a:rPr>
                        <a:t>4.2 Can read, perform and compose rhythmic patterns aurally and using notation. Can compose and improvise rhythmic strumming patterns.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979587"/>
                  </a:ext>
                </a:extLst>
              </a:tr>
              <a:tr h="3149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solidFill>
                            <a:schemeClr val="tx1"/>
                          </a:solidFill>
                          <a:effectLst/>
                        </a:rPr>
                        <a:t>4.4 Can play and compose pieces on the ukulele as part of an ensemble with awareness of good technique.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838490"/>
                  </a:ext>
                </a:extLst>
              </a:tr>
            </a:tbl>
          </a:graphicData>
        </a:graphic>
      </p:graphicFrame>
    </p:spTree>
    <p:extLst>
      <p:ext uri="{BB962C8B-B14F-4D97-AF65-F5344CB8AC3E}">
        <p14:creationId xmlns:p14="http://schemas.microsoft.com/office/powerpoint/2010/main" val="316845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7958960"/>
              </p:ext>
            </p:extLst>
          </p:nvPr>
        </p:nvGraphicFramePr>
        <p:xfrm>
          <a:off x="736053" y="724336"/>
          <a:ext cx="11014513" cy="2571877"/>
        </p:xfrm>
        <a:graphic>
          <a:graphicData uri="http://schemas.openxmlformats.org/drawingml/2006/table">
            <a:tbl>
              <a:tblPr firstRow="1" firstCol="1" bandRow="1">
                <a:tableStyleId>{5C22544A-7EE6-4342-B048-85BDC9FD1C3A}</a:tableStyleId>
              </a:tblPr>
              <a:tblGrid>
                <a:gridCol w="11014513">
                  <a:extLst>
                    <a:ext uri="{9D8B030D-6E8A-4147-A177-3AD203B41FA5}">
                      <a16:colId xmlns:a16="http://schemas.microsoft.com/office/drawing/2014/main" val="93434488"/>
                    </a:ext>
                  </a:extLst>
                </a:gridCol>
              </a:tblGrid>
              <a:tr h="400685">
                <a:tc>
                  <a:txBody>
                    <a:bodyPr/>
                    <a:lstStyle/>
                    <a:p>
                      <a:pPr algn="l">
                        <a:lnSpc>
                          <a:spcPct val="115000"/>
                        </a:lnSpc>
                        <a:spcAft>
                          <a:spcPts val="1000"/>
                        </a:spcAft>
                      </a:pPr>
                      <a:r>
                        <a:rPr lang="en-GB" sz="1800" dirty="0">
                          <a:solidFill>
                            <a:schemeClr val="tx1"/>
                          </a:solidFill>
                          <a:effectLst/>
                        </a:rPr>
                        <a:t>Year 5</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286482"/>
                  </a:ext>
                </a:extLst>
              </a:tr>
              <a:tr h="400685">
                <a:tc>
                  <a:txBody>
                    <a:bodyPr/>
                    <a:lstStyle/>
                    <a:p>
                      <a:pPr marL="457200" marR="0" lvl="1" indent="0" algn="l" defTabSz="914400" rtl="0" eaLnBrk="1" fontAlgn="auto" latinLnBrk="0" hangingPunct="1">
                        <a:lnSpc>
                          <a:spcPct val="115000"/>
                        </a:lnSpc>
                        <a:spcBef>
                          <a:spcPts val="0"/>
                        </a:spcBef>
                        <a:spcAft>
                          <a:spcPts val="0"/>
                        </a:spcAft>
                        <a:buClrTx/>
                        <a:buSzTx/>
                        <a:buFont typeface="+mj-lt"/>
                        <a:buNone/>
                        <a:tabLst/>
                        <a:defRPr/>
                      </a:pPr>
                      <a:r>
                        <a:rPr lang="en-GB" sz="1800" dirty="0">
                          <a:solidFill>
                            <a:schemeClr val="tx1"/>
                          </a:solidFill>
                          <a:effectLst/>
                        </a:rPr>
                        <a:t>5.2 Can read, perform, improvise and compose complex polyrhythms aurally and using notation, demonstrating an awareness of different musical styles, traditions and genres and their associated stylistic performance practice techniques.  </a:t>
                      </a:r>
                    </a:p>
                    <a:p>
                      <a:pPr marL="742950" lvl="1" indent="-285750" algn="l">
                        <a:lnSpc>
                          <a:spcPct val="115000"/>
                        </a:lnSpc>
                        <a:spcAft>
                          <a:spcPts val="0"/>
                        </a:spcAft>
                        <a:buFont typeface="+mj-lt"/>
                        <a:buAutoNum type="arabicPeriod"/>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516284"/>
                  </a:ext>
                </a:extLst>
              </a:tr>
              <a:tr h="400685">
                <a:tc>
                  <a:txBody>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lang="en-GB" sz="1800" dirty="0">
                          <a:solidFill>
                            <a:schemeClr val="tx1"/>
                          </a:solidFill>
                          <a:effectLst/>
                        </a:rPr>
                        <a:t>    5.3 Can perform and compose music from a range of styles, traditions and genres on a variety of instruments as part        of an ensemble and as a </a:t>
                      </a:r>
                      <a:r>
                        <a:rPr lang="en-GB" sz="1800" dirty="0" err="1">
                          <a:solidFill>
                            <a:schemeClr val="tx1"/>
                          </a:solidFill>
                          <a:effectLst/>
                        </a:rPr>
                        <a:t>soloist,m</a:t>
                      </a:r>
                      <a:r>
                        <a:rPr lang="en-GB" sz="1800" dirty="0">
                          <a:solidFill>
                            <a:schemeClr val="tx1"/>
                          </a:solidFill>
                          <a:effectLst/>
                        </a:rPr>
                        <a:t> with an awareness of the cultural and social context of the music.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l">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9493521"/>
                  </a:ext>
                </a:extLst>
              </a:tr>
            </a:tbl>
          </a:graphicData>
        </a:graphic>
      </p:graphicFrame>
      <p:graphicFrame>
        <p:nvGraphicFramePr>
          <p:cNvPr id="3" name="Table 2">
            <a:extLst>
              <a:ext uri="{FF2B5EF4-FFF2-40B4-BE49-F238E27FC236}">
                <a16:creationId xmlns:a16="http://schemas.microsoft.com/office/drawing/2014/main" id="{2A6EE3A6-AF8C-46CE-9CF9-59E8BEF8EF48}"/>
              </a:ext>
            </a:extLst>
          </p:cNvPr>
          <p:cNvGraphicFramePr>
            <a:graphicFrameLocks noGrp="1"/>
          </p:cNvGraphicFramePr>
          <p:nvPr>
            <p:extLst>
              <p:ext uri="{D42A27DB-BD31-4B8C-83A1-F6EECF244321}">
                <p14:modId xmlns:p14="http://schemas.microsoft.com/office/powerpoint/2010/main" val="2142446864"/>
              </p:ext>
            </p:extLst>
          </p:nvPr>
        </p:nvGraphicFramePr>
        <p:xfrm>
          <a:off x="736052" y="3756114"/>
          <a:ext cx="11014513" cy="2571877"/>
        </p:xfrm>
        <a:graphic>
          <a:graphicData uri="http://schemas.openxmlformats.org/drawingml/2006/table">
            <a:tbl>
              <a:tblPr firstRow="1" firstCol="1" bandRow="1">
                <a:tableStyleId>{5C22544A-7EE6-4342-B048-85BDC9FD1C3A}</a:tableStyleId>
              </a:tblPr>
              <a:tblGrid>
                <a:gridCol w="11014513">
                  <a:extLst>
                    <a:ext uri="{9D8B030D-6E8A-4147-A177-3AD203B41FA5}">
                      <a16:colId xmlns:a16="http://schemas.microsoft.com/office/drawing/2014/main" val="357692741"/>
                    </a:ext>
                  </a:extLst>
                </a:gridCol>
              </a:tblGrid>
              <a:tr h="328112">
                <a:tc>
                  <a:txBody>
                    <a:bodyPr/>
                    <a:lstStyle/>
                    <a:p>
                      <a:pPr algn="l">
                        <a:lnSpc>
                          <a:spcPct val="115000"/>
                        </a:lnSpc>
                        <a:spcAft>
                          <a:spcPts val="1000"/>
                        </a:spcAft>
                      </a:pPr>
                      <a:r>
                        <a:rPr lang="en-GB" sz="1800" dirty="0">
                          <a:solidFill>
                            <a:schemeClr val="tx1"/>
                          </a:solidFill>
                          <a:effectLst/>
                        </a:rPr>
                        <a:t>Year 6</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3966799"/>
                  </a:ext>
                </a:extLst>
              </a:tr>
              <a:tr h="1284889">
                <a:tc>
                  <a:txBody>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lang="en-GB" sz="1800" dirty="0">
                          <a:solidFill>
                            <a:schemeClr val="tx1"/>
                          </a:solidFill>
                          <a:effectLst/>
                        </a:rPr>
                        <a:t> 6.2 Can read, perform, improvise and compose advanced polyrhythms aurally and using notation. Using their secure understanding of different musical styles, traditions and genres and their associated stylistic performance practice techniques to inform their playing. Can use Music ICT to create and record rhythmic patterns.</a:t>
                      </a:r>
                    </a:p>
                    <a:p>
                      <a:pPr marL="228600" algn="l">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756673"/>
                  </a:ext>
                </a:extLst>
              </a:tr>
              <a:tr h="958876">
                <a:tc>
                  <a:txBody>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lang="en-GB" sz="1800" dirty="0">
                          <a:solidFill>
                            <a:schemeClr val="tx1"/>
                          </a:solidFill>
                          <a:effectLst/>
                        </a:rPr>
                        <a:t>6.3 Can perform and compose music from a range of styles, traditions and genres on a variety of instruments as part of an ensemble and as a soloist, with an awareness of the cultural and social context of the music.</a:t>
                      </a:r>
                    </a:p>
                    <a:p>
                      <a:pPr marL="228600" algn="l">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290170"/>
                  </a:ext>
                </a:extLst>
              </a:tr>
            </a:tbl>
          </a:graphicData>
        </a:graphic>
      </p:graphicFrame>
    </p:spTree>
    <p:extLst>
      <p:ext uri="{BB962C8B-B14F-4D97-AF65-F5344CB8AC3E}">
        <p14:creationId xmlns:p14="http://schemas.microsoft.com/office/powerpoint/2010/main" val="85224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93CAE-B033-4008-B4B2-4B6EEC169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580" y="430270"/>
            <a:ext cx="5768840" cy="5997460"/>
          </a:xfrm>
          <a:prstGeom prst="rect">
            <a:avLst/>
          </a:prstGeom>
        </p:spPr>
      </p:pic>
      <p:sp>
        <p:nvSpPr>
          <p:cNvPr id="4" name="TextBox 3">
            <a:extLst>
              <a:ext uri="{FF2B5EF4-FFF2-40B4-BE49-F238E27FC236}">
                <a16:creationId xmlns:a16="http://schemas.microsoft.com/office/drawing/2014/main" id="{D58AB6B2-9CFA-4FFC-9BFF-8BCCBB14A366}"/>
              </a:ext>
            </a:extLst>
          </p:cNvPr>
          <p:cNvSpPr txBox="1"/>
          <p:nvPr/>
        </p:nvSpPr>
        <p:spPr>
          <a:xfrm>
            <a:off x="133164" y="550415"/>
            <a:ext cx="2831977" cy="3539430"/>
          </a:xfrm>
          <a:prstGeom prst="rect">
            <a:avLst/>
          </a:prstGeom>
          <a:noFill/>
          <a:ln>
            <a:solidFill>
              <a:schemeClr val="bg1"/>
            </a:solidFill>
          </a:ln>
        </p:spPr>
        <p:txBody>
          <a:bodyPr wrap="square" rtlCol="0">
            <a:spAutoFit/>
          </a:bodyPr>
          <a:lstStyle/>
          <a:p>
            <a:pPr algn="just"/>
            <a:r>
              <a:rPr lang="en-GB" sz="2800" dirty="0">
                <a:solidFill>
                  <a:schemeClr val="bg1"/>
                </a:solidFill>
              </a:rPr>
              <a:t>Please scan the QR to join the WhatsApp Group for sharing of information, resources, feedback and registration </a:t>
            </a:r>
          </a:p>
        </p:txBody>
      </p:sp>
    </p:spTree>
    <p:extLst>
      <p:ext uri="{BB962C8B-B14F-4D97-AF65-F5344CB8AC3E}">
        <p14:creationId xmlns:p14="http://schemas.microsoft.com/office/powerpoint/2010/main" val="348745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C1758-EE8B-4F71-AFB2-551521A960EB}"/>
              </a:ext>
            </a:extLst>
          </p:cNvPr>
          <p:cNvSpPr txBox="1"/>
          <p:nvPr/>
        </p:nvSpPr>
        <p:spPr>
          <a:xfrm>
            <a:off x="3236259" y="1622612"/>
            <a:ext cx="6391835" cy="1015663"/>
          </a:xfrm>
          <a:prstGeom prst="rect">
            <a:avLst/>
          </a:prstGeom>
          <a:noFill/>
          <a:ln>
            <a:solidFill>
              <a:schemeClr val="bg1"/>
            </a:solidFill>
          </a:ln>
        </p:spPr>
        <p:txBody>
          <a:bodyPr wrap="square" rtlCol="0">
            <a:spAutoFit/>
          </a:bodyPr>
          <a:lstStyle/>
          <a:p>
            <a:pPr algn="ctr"/>
            <a:r>
              <a:rPr lang="en-GB" sz="6000" dirty="0">
                <a:solidFill>
                  <a:schemeClr val="bg1"/>
                </a:solidFill>
              </a:rPr>
              <a:t>RMS Updates</a:t>
            </a:r>
          </a:p>
        </p:txBody>
      </p:sp>
    </p:spTree>
    <p:extLst>
      <p:ext uri="{BB962C8B-B14F-4D97-AF65-F5344CB8AC3E}">
        <p14:creationId xmlns:p14="http://schemas.microsoft.com/office/powerpoint/2010/main" val="267981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BEEFC-2939-4F50-BC42-267DC2824481}"/>
              </a:ext>
            </a:extLst>
          </p:cNvPr>
          <p:cNvSpPr txBox="1"/>
          <p:nvPr/>
        </p:nvSpPr>
        <p:spPr>
          <a:xfrm>
            <a:off x="3236259" y="1622612"/>
            <a:ext cx="6391835" cy="1938992"/>
          </a:xfrm>
          <a:prstGeom prst="rect">
            <a:avLst/>
          </a:prstGeom>
          <a:noFill/>
          <a:ln>
            <a:solidFill>
              <a:schemeClr val="bg1"/>
            </a:solidFill>
          </a:ln>
        </p:spPr>
        <p:txBody>
          <a:bodyPr wrap="square" rtlCol="0">
            <a:spAutoFit/>
          </a:bodyPr>
          <a:lstStyle/>
          <a:p>
            <a:pPr algn="ctr"/>
            <a:r>
              <a:rPr lang="en-GB" sz="6000" dirty="0">
                <a:solidFill>
                  <a:schemeClr val="bg1"/>
                </a:solidFill>
              </a:rPr>
              <a:t>Please complete feedback form</a:t>
            </a:r>
          </a:p>
        </p:txBody>
      </p:sp>
    </p:spTree>
    <p:extLst>
      <p:ext uri="{BB962C8B-B14F-4D97-AF65-F5344CB8AC3E}">
        <p14:creationId xmlns:p14="http://schemas.microsoft.com/office/powerpoint/2010/main" val="382587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7484" y="234561"/>
            <a:ext cx="5948856" cy="584775"/>
          </a:xfrm>
          <a:prstGeom prst="rect">
            <a:avLst/>
          </a:prstGeom>
          <a:noFill/>
          <a:ln>
            <a:solidFill>
              <a:schemeClr val="tx1"/>
            </a:solidFill>
          </a:ln>
        </p:spPr>
        <p:txBody>
          <a:bodyPr wrap="square" rtlCol="0">
            <a:spAutoFit/>
          </a:bodyPr>
          <a:lstStyle/>
          <a:p>
            <a:pPr algn="ctr"/>
            <a:r>
              <a:rPr lang="en-GB" sz="3200" b="1" dirty="0"/>
              <a:t>Session Objectives</a:t>
            </a:r>
          </a:p>
        </p:txBody>
      </p:sp>
      <p:sp>
        <p:nvSpPr>
          <p:cNvPr id="3" name="TextBox 2"/>
          <p:cNvSpPr txBox="1"/>
          <p:nvPr/>
        </p:nvSpPr>
        <p:spPr>
          <a:xfrm>
            <a:off x="2150590" y="1283326"/>
            <a:ext cx="8513866" cy="707886"/>
          </a:xfrm>
          <a:prstGeom prst="rect">
            <a:avLst/>
          </a:prstGeom>
          <a:noFill/>
          <a:ln>
            <a:solidFill>
              <a:schemeClr val="tx1"/>
            </a:solidFill>
          </a:ln>
        </p:spPr>
        <p:txBody>
          <a:bodyPr wrap="square" rtlCol="0">
            <a:spAutoFit/>
          </a:bodyPr>
          <a:lstStyle/>
          <a:p>
            <a:pPr lvl="0" algn="just"/>
            <a:r>
              <a:rPr lang="en-GB" sz="2000" dirty="0"/>
              <a:t>To develop understanding of how to teach rhythm including pulse and tempo, rhythmic notation and Kodaly, West African Drumming and Samba</a:t>
            </a:r>
          </a:p>
        </p:txBody>
      </p:sp>
      <p:sp>
        <p:nvSpPr>
          <p:cNvPr id="4" name="TextBox 3"/>
          <p:cNvSpPr txBox="1"/>
          <p:nvPr/>
        </p:nvSpPr>
        <p:spPr>
          <a:xfrm>
            <a:off x="2150590" y="2518194"/>
            <a:ext cx="8513866" cy="707886"/>
          </a:xfrm>
          <a:prstGeom prst="rect">
            <a:avLst/>
          </a:prstGeom>
          <a:noFill/>
          <a:ln>
            <a:solidFill>
              <a:schemeClr val="tx1"/>
            </a:solidFill>
          </a:ln>
        </p:spPr>
        <p:txBody>
          <a:bodyPr wrap="square" rtlCol="0">
            <a:spAutoFit/>
          </a:bodyPr>
          <a:lstStyle/>
          <a:p>
            <a:pPr lvl="0" algn="just"/>
            <a:r>
              <a:rPr lang="en-GB" sz="2000" dirty="0"/>
              <a:t>To have an awareness of how rhythm fulfils elements of the National Curriculum/ Model Music Curriculum </a:t>
            </a:r>
          </a:p>
        </p:txBody>
      </p:sp>
      <p:sp>
        <p:nvSpPr>
          <p:cNvPr id="5" name="TextBox 4"/>
          <p:cNvSpPr txBox="1"/>
          <p:nvPr/>
        </p:nvSpPr>
        <p:spPr>
          <a:xfrm>
            <a:off x="2150590" y="3851126"/>
            <a:ext cx="8513866" cy="707886"/>
          </a:xfrm>
          <a:prstGeom prst="rect">
            <a:avLst/>
          </a:prstGeom>
          <a:noFill/>
          <a:ln>
            <a:solidFill>
              <a:schemeClr val="tx1"/>
            </a:solidFill>
          </a:ln>
        </p:spPr>
        <p:txBody>
          <a:bodyPr wrap="square" rtlCol="0">
            <a:spAutoFit/>
          </a:bodyPr>
          <a:lstStyle/>
          <a:p>
            <a:pPr lvl="0" algn="just"/>
            <a:r>
              <a:rPr lang="en-GB" sz="2000" dirty="0"/>
              <a:t>To understand progression in the teaching and learning of rhythm in the context of your whole school music curriculum</a:t>
            </a:r>
          </a:p>
        </p:txBody>
      </p:sp>
    </p:spTree>
    <p:extLst>
      <p:ext uri="{BB962C8B-B14F-4D97-AF65-F5344CB8AC3E}">
        <p14:creationId xmlns:p14="http://schemas.microsoft.com/office/powerpoint/2010/main" val="12286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65760"/>
            <a:ext cx="7955280" cy="584775"/>
          </a:xfrm>
          <a:prstGeom prst="rect">
            <a:avLst/>
          </a:prstGeom>
          <a:noFill/>
          <a:ln>
            <a:solidFill>
              <a:schemeClr val="tx1"/>
            </a:solidFill>
          </a:ln>
        </p:spPr>
        <p:txBody>
          <a:bodyPr wrap="square" rtlCol="0">
            <a:spAutoFit/>
          </a:bodyPr>
          <a:lstStyle/>
          <a:p>
            <a:pPr algn="ctr"/>
            <a:r>
              <a:rPr lang="en-GB" sz="3200" b="1" dirty="0"/>
              <a:t>EYFS: Musical Development Matters</a:t>
            </a:r>
            <a:endParaRPr lang="en-GB" sz="2000" b="1" i="1" dirty="0"/>
          </a:p>
        </p:txBody>
      </p:sp>
      <p:sp>
        <p:nvSpPr>
          <p:cNvPr id="4" name="TextBox 3"/>
          <p:cNvSpPr txBox="1"/>
          <p:nvPr/>
        </p:nvSpPr>
        <p:spPr>
          <a:xfrm>
            <a:off x="228600" y="1146483"/>
            <a:ext cx="4732020" cy="2308324"/>
          </a:xfrm>
          <a:prstGeom prst="rect">
            <a:avLst/>
          </a:prstGeom>
          <a:noFill/>
          <a:ln>
            <a:solidFill>
              <a:schemeClr val="tx1"/>
            </a:solidFill>
          </a:ln>
        </p:spPr>
        <p:txBody>
          <a:bodyPr wrap="square" rtlCol="0">
            <a:spAutoFit/>
          </a:bodyPr>
          <a:lstStyle/>
          <a:p>
            <a:r>
              <a:rPr lang="en-GB" b="1" dirty="0"/>
              <a:t>Hearing and Listening:</a:t>
            </a:r>
          </a:p>
          <a:p>
            <a:pPr marL="285750" indent="-285750">
              <a:buFont typeface="Arial" panose="020B0604020202020204" pitchFamily="34" charset="0"/>
              <a:buChar char="•"/>
            </a:pPr>
            <a:r>
              <a:rPr lang="en-GB" dirty="0"/>
              <a:t>Distinguishes and describes changes in music, e.g. the music started fast and then became slow</a:t>
            </a:r>
          </a:p>
          <a:p>
            <a:pPr marL="285750" indent="-285750">
              <a:buFont typeface="Arial" panose="020B0604020202020204" pitchFamily="34" charset="0"/>
              <a:buChar char="•"/>
            </a:pPr>
            <a:r>
              <a:rPr lang="en-GB" dirty="0"/>
              <a:t>Accurately anticipates changes in music e.g. when music is going to get faster, louder, slower</a:t>
            </a:r>
          </a:p>
          <a:p>
            <a:endParaRPr lang="en-GB" dirty="0"/>
          </a:p>
        </p:txBody>
      </p:sp>
      <p:sp>
        <p:nvSpPr>
          <p:cNvPr id="5" name="Rectangle 4"/>
          <p:cNvSpPr/>
          <p:nvPr/>
        </p:nvSpPr>
        <p:spPr>
          <a:xfrm>
            <a:off x="5985510" y="1146483"/>
            <a:ext cx="6096000" cy="2308324"/>
          </a:xfrm>
          <a:prstGeom prst="rect">
            <a:avLst/>
          </a:prstGeom>
          <a:ln>
            <a:solidFill>
              <a:schemeClr val="tx1"/>
            </a:solidFill>
          </a:ln>
        </p:spPr>
        <p:txBody>
          <a:bodyPr>
            <a:spAutoFit/>
          </a:bodyPr>
          <a:lstStyle/>
          <a:p>
            <a:r>
              <a:rPr lang="en-GB" b="1" dirty="0"/>
              <a:t>Moving and Dancing:</a:t>
            </a:r>
          </a:p>
          <a:p>
            <a:pPr marL="285750" indent="-285750">
              <a:buFont typeface="Arial" panose="020B0604020202020204" pitchFamily="34" charset="0"/>
              <a:buChar char="•"/>
            </a:pPr>
            <a:r>
              <a:rPr lang="en-GB" dirty="0"/>
              <a:t>Moves to the sound of instruments, e.g. walks, jumps, hops to the sound of a beating drum. </a:t>
            </a:r>
          </a:p>
          <a:p>
            <a:pPr marL="285750" indent="-285750">
              <a:buFont typeface="Arial" panose="020B0604020202020204" pitchFamily="34" charset="0"/>
              <a:buChar char="•"/>
            </a:pPr>
            <a:r>
              <a:rPr lang="en-GB" dirty="0"/>
              <a:t>Combines moving, singing and playing instruments, e.g. marching, tapping a drum whilst singing. </a:t>
            </a:r>
          </a:p>
          <a:p>
            <a:pPr marL="285750" indent="-285750">
              <a:buFont typeface="Arial" panose="020B0604020202020204" pitchFamily="34" charset="0"/>
              <a:buChar char="•"/>
            </a:pPr>
            <a:r>
              <a:rPr lang="en-GB" dirty="0"/>
              <a:t>Moves in time to the pulse of the music being listened to and physically responds to changes in the music, e.g. jumps in response to loud/sudden changes in the music.</a:t>
            </a:r>
          </a:p>
        </p:txBody>
      </p:sp>
      <p:sp>
        <p:nvSpPr>
          <p:cNvPr id="6" name="Rectangle 5"/>
          <p:cNvSpPr/>
          <p:nvPr/>
        </p:nvSpPr>
        <p:spPr>
          <a:xfrm>
            <a:off x="2594610" y="3890249"/>
            <a:ext cx="6096000" cy="2862322"/>
          </a:xfrm>
          <a:prstGeom prst="rect">
            <a:avLst/>
          </a:prstGeom>
          <a:ln>
            <a:solidFill>
              <a:schemeClr val="tx1"/>
            </a:solidFill>
          </a:ln>
        </p:spPr>
        <p:txBody>
          <a:bodyPr>
            <a:spAutoFit/>
          </a:bodyPr>
          <a:lstStyle/>
          <a:p>
            <a:r>
              <a:rPr lang="en-GB" b="1" dirty="0"/>
              <a:t>Exploring and Playing:</a:t>
            </a:r>
          </a:p>
          <a:p>
            <a:pPr marL="285750" indent="-285750">
              <a:buFont typeface="Arial" panose="020B0604020202020204" pitchFamily="34" charset="0"/>
              <a:buChar char="•"/>
            </a:pPr>
            <a:r>
              <a:rPr lang="en-GB" dirty="0"/>
              <a:t>Keeps a steady beat whilst playing instruments – his or her own steady beat in his or her creative music making. </a:t>
            </a:r>
          </a:p>
          <a:p>
            <a:pPr marL="285750" indent="-285750">
              <a:buFont typeface="Arial" panose="020B0604020202020204" pitchFamily="34" charset="0"/>
              <a:buChar char="•"/>
            </a:pPr>
            <a:r>
              <a:rPr lang="en-GB" dirty="0"/>
              <a:t>Taps rhythms to accompany words, e.g. tapping the syllables of names/objects/ animals/lyrics of a song. </a:t>
            </a:r>
          </a:p>
          <a:p>
            <a:pPr marL="285750" indent="-285750">
              <a:buFont typeface="Arial" panose="020B0604020202020204" pitchFamily="34" charset="0"/>
              <a:buChar char="•"/>
            </a:pPr>
            <a:r>
              <a:rPr lang="en-GB" dirty="0"/>
              <a:t>Creates rhythms using instruments and body percussion.</a:t>
            </a:r>
          </a:p>
          <a:p>
            <a:pPr marL="285750" indent="-285750">
              <a:buFont typeface="Arial" panose="020B0604020202020204" pitchFamily="34" charset="0"/>
              <a:buChar char="•"/>
            </a:pPr>
            <a:r>
              <a:rPr lang="en-GB" dirty="0"/>
              <a:t>May play along to the beat of the song they are singing or music being listened to. </a:t>
            </a:r>
          </a:p>
          <a:p>
            <a:pPr marL="285750" indent="-285750">
              <a:buFont typeface="Arial" panose="020B0604020202020204" pitchFamily="34" charset="0"/>
              <a:buChar char="•"/>
            </a:pPr>
            <a:r>
              <a:rPr lang="en-GB" dirty="0"/>
              <a:t>May play along with the rhythm in music, e.g. may play along with the lyrics in songs they are singing or listening to.</a:t>
            </a:r>
          </a:p>
        </p:txBody>
      </p:sp>
    </p:spTree>
    <p:extLst>
      <p:ext uri="{BB962C8B-B14F-4D97-AF65-F5344CB8AC3E}">
        <p14:creationId xmlns:p14="http://schemas.microsoft.com/office/powerpoint/2010/main" val="15854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CE19B-F65F-4CD9-A2CA-A91EDD5AE19E}"/>
              </a:ext>
            </a:extLst>
          </p:cNvPr>
          <p:cNvSpPr txBox="1"/>
          <p:nvPr/>
        </p:nvSpPr>
        <p:spPr>
          <a:xfrm>
            <a:off x="2971800" y="365760"/>
            <a:ext cx="7955280" cy="584775"/>
          </a:xfrm>
          <a:prstGeom prst="rect">
            <a:avLst/>
          </a:prstGeom>
          <a:noFill/>
          <a:ln>
            <a:solidFill>
              <a:schemeClr val="tx1"/>
            </a:solidFill>
          </a:ln>
        </p:spPr>
        <p:txBody>
          <a:bodyPr wrap="square" rtlCol="0">
            <a:spAutoFit/>
          </a:bodyPr>
          <a:lstStyle/>
          <a:p>
            <a:pPr algn="ctr"/>
            <a:r>
              <a:rPr lang="en-GB" sz="3200" b="1" dirty="0"/>
              <a:t>Finding the pulse…</a:t>
            </a:r>
            <a:endParaRPr lang="en-GB" sz="2000" b="1" dirty="0"/>
          </a:p>
        </p:txBody>
      </p:sp>
      <p:pic>
        <p:nvPicPr>
          <p:cNvPr id="3" name="Lesson 3_The Syncopated Clock">
            <a:hlinkClick r:id="" action="ppaction://media"/>
            <a:extLst>
              <a:ext uri="{FF2B5EF4-FFF2-40B4-BE49-F238E27FC236}">
                <a16:creationId xmlns:a16="http://schemas.microsoft.com/office/drawing/2014/main" id="{7F3A1B8B-0958-4D37-A98E-E309D5C9371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41945" y="1795130"/>
            <a:ext cx="609600" cy="609600"/>
          </a:xfrm>
          <a:prstGeom prst="rect">
            <a:avLst/>
          </a:prstGeom>
        </p:spPr>
      </p:pic>
      <p:sp>
        <p:nvSpPr>
          <p:cNvPr id="4" name="TextBox 3">
            <a:extLst>
              <a:ext uri="{FF2B5EF4-FFF2-40B4-BE49-F238E27FC236}">
                <a16:creationId xmlns:a16="http://schemas.microsoft.com/office/drawing/2014/main" id="{FDB51B7A-397B-4645-967C-1F0386FA308A}"/>
              </a:ext>
            </a:extLst>
          </p:cNvPr>
          <p:cNvSpPr txBox="1"/>
          <p:nvPr/>
        </p:nvSpPr>
        <p:spPr>
          <a:xfrm>
            <a:off x="1116418" y="2604977"/>
            <a:ext cx="4072269" cy="369332"/>
          </a:xfrm>
          <a:prstGeom prst="rect">
            <a:avLst/>
          </a:prstGeom>
          <a:noFill/>
          <a:ln>
            <a:solidFill>
              <a:schemeClr val="tx1"/>
            </a:solidFill>
          </a:ln>
        </p:spPr>
        <p:txBody>
          <a:bodyPr wrap="square" rtlCol="0">
            <a:spAutoFit/>
          </a:bodyPr>
          <a:lstStyle/>
          <a:p>
            <a:pPr algn="ctr"/>
            <a:r>
              <a:rPr lang="en-GB" dirty="0"/>
              <a:t>The Syncopated Clock – Leroy Anderson</a:t>
            </a:r>
          </a:p>
        </p:txBody>
      </p:sp>
      <p:pic>
        <p:nvPicPr>
          <p:cNvPr id="5" name="Radetsky March">
            <a:hlinkClick r:id="" action="ppaction://media"/>
            <a:extLst>
              <a:ext uri="{FF2B5EF4-FFF2-40B4-BE49-F238E27FC236}">
                <a16:creationId xmlns:a16="http://schemas.microsoft.com/office/drawing/2014/main" id="{DEE8DBB6-680B-4D0D-B9FF-E5D8705E1F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98524" y="1699927"/>
            <a:ext cx="609600" cy="609600"/>
          </a:xfrm>
          <a:prstGeom prst="rect">
            <a:avLst/>
          </a:prstGeom>
        </p:spPr>
      </p:pic>
      <p:sp>
        <p:nvSpPr>
          <p:cNvPr id="6" name="TextBox 5">
            <a:extLst>
              <a:ext uri="{FF2B5EF4-FFF2-40B4-BE49-F238E27FC236}">
                <a16:creationId xmlns:a16="http://schemas.microsoft.com/office/drawing/2014/main" id="{A9DB5527-677B-4433-BCBC-B493D86AF85C}"/>
              </a:ext>
            </a:extLst>
          </p:cNvPr>
          <p:cNvSpPr txBox="1"/>
          <p:nvPr/>
        </p:nvSpPr>
        <p:spPr>
          <a:xfrm>
            <a:off x="7180521" y="2630155"/>
            <a:ext cx="4072269" cy="369332"/>
          </a:xfrm>
          <a:prstGeom prst="rect">
            <a:avLst/>
          </a:prstGeom>
          <a:noFill/>
          <a:ln>
            <a:solidFill>
              <a:schemeClr val="tx1"/>
            </a:solidFill>
          </a:ln>
        </p:spPr>
        <p:txBody>
          <a:bodyPr wrap="square" rtlCol="0">
            <a:spAutoFit/>
          </a:bodyPr>
          <a:lstStyle/>
          <a:p>
            <a:pPr algn="ctr"/>
            <a:r>
              <a:rPr lang="en-GB" dirty="0" err="1"/>
              <a:t>Radetsky</a:t>
            </a:r>
            <a:r>
              <a:rPr lang="en-GB" dirty="0"/>
              <a:t> March – Johann Strauss</a:t>
            </a:r>
          </a:p>
        </p:txBody>
      </p:sp>
      <p:pic>
        <p:nvPicPr>
          <p:cNvPr id="7" name="Bolero">
            <a:hlinkClick r:id="" action="ppaction://media"/>
            <a:extLst>
              <a:ext uri="{FF2B5EF4-FFF2-40B4-BE49-F238E27FC236}">
                <a16:creationId xmlns:a16="http://schemas.microsoft.com/office/drawing/2014/main" id="{1DC51553-1EEB-4401-8305-B995C75762B9}"/>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362200" y="3922131"/>
            <a:ext cx="609600" cy="609600"/>
          </a:xfrm>
          <a:prstGeom prst="rect">
            <a:avLst/>
          </a:prstGeom>
        </p:spPr>
      </p:pic>
      <p:sp>
        <p:nvSpPr>
          <p:cNvPr id="8" name="TextBox 7">
            <a:extLst>
              <a:ext uri="{FF2B5EF4-FFF2-40B4-BE49-F238E27FC236}">
                <a16:creationId xmlns:a16="http://schemas.microsoft.com/office/drawing/2014/main" id="{CA63E511-8FC9-49D8-AE4E-1617D3E729AC}"/>
              </a:ext>
            </a:extLst>
          </p:cNvPr>
          <p:cNvSpPr txBox="1"/>
          <p:nvPr/>
        </p:nvSpPr>
        <p:spPr>
          <a:xfrm>
            <a:off x="1015410" y="4831272"/>
            <a:ext cx="4072269" cy="369332"/>
          </a:xfrm>
          <a:prstGeom prst="rect">
            <a:avLst/>
          </a:prstGeom>
          <a:noFill/>
          <a:ln>
            <a:solidFill>
              <a:schemeClr val="tx1"/>
            </a:solidFill>
          </a:ln>
        </p:spPr>
        <p:txBody>
          <a:bodyPr wrap="square" rtlCol="0">
            <a:spAutoFit/>
          </a:bodyPr>
          <a:lstStyle/>
          <a:p>
            <a:pPr algn="ctr"/>
            <a:r>
              <a:rPr lang="en-GB" dirty="0"/>
              <a:t>Bolero - Ravel</a:t>
            </a:r>
          </a:p>
        </p:txBody>
      </p:sp>
      <p:pic>
        <p:nvPicPr>
          <p:cNvPr id="10" name="In the hall of the mountain King">
            <a:hlinkClick r:id="" action="ppaction://media"/>
            <a:extLst>
              <a:ext uri="{FF2B5EF4-FFF2-40B4-BE49-F238E27FC236}">
                <a16:creationId xmlns:a16="http://schemas.microsoft.com/office/drawing/2014/main" id="{6711FD15-1334-4D8E-A4E7-EE53F88978BE}"/>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010582" y="3922131"/>
            <a:ext cx="609600" cy="609600"/>
          </a:xfrm>
          <a:prstGeom prst="rect">
            <a:avLst/>
          </a:prstGeom>
        </p:spPr>
      </p:pic>
      <p:sp>
        <p:nvSpPr>
          <p:cNvPr id="11" name="TextBox 10">
            <a:extLst>
              <a:ext uri="{FF2B5EF4-FFF2-40B4-BE49-F238E27FC236}">
                <a16:creationId xmlns:a16="http://schemas.microsoft.com/office/drawing/2014/main" id="{1F8B6531-18FB-474F-BA45-C6D914F1B935}"/>
              </a:ext>
            </a:extLst>
          </p:cNvPr>
          <p:cNvSpPr txBox="1"/>
          <p:nvPr/>
        </p:nvSpPr>
        <p:spPr>
          <a:xfrm>
            <a:off x="7104321" y="4726954"/>
            <a:ext cx="4072269" cy="369332"/>
          </a:xfrm>
          <a:prstGeom prst="rect">
            <a:avLst/>
          </a:prstGeom>
          <a:noFill/>
          <a:ln>
            <a:solidFill>
              <a:schemeClr val="tx1"/>
            </a:solidFill>
          </a:ln>
        </p:spPr>
        <p:txBody>
          <a:bodyPr wrap="square" rtlCol="0">
            <a:spAutoFit/>
          </a:bodyPr>
          <a:lstStyle/>
          <a:p>
            <a:pPr algn="ctr"/>
            <a:r>
              <a:rPr lang="en-GB" dirty="0"/>
              <a:t>In the Hall of the Mountain King</a:t>
            </a:r>
          </a:p>
        </p:txBody>
      </p:sp>
    </p:spTree>
    <p:extLst>
      <p:ext uri="{BB962C8B-B14F-4D97-AF65-F5344CB8AC3E}">
        <p14:creationId xmlns:p14="http://schemas.microsoft.com/office/powerpoint/2010/main" val="27493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508"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654"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0672"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0" y="320040"/>
            <a:ext cx="5132070" cy="584775"/>
          </a:xfrm>
          <a:prstGeom prst="rect">
            <a:avLst/>
          </a:prstGeom>
          <a:noFill/>
          <a:ln>
            <a:solidFill>
              <a:schemeClr val="tx1"/>
            </a:solidFill>
          </a:ln>
        </p:spPr>
        <p:txBody>
          <a:bodyPr wrap="square" rtlCol="0">
            <a:spAutoFit/>
          </a:bodyPr>
          <a:lstStyle/>
          <a:p>
            <a:pPr algn="ctr"/>
            <a:r>
              <a:rPr lang="en-GB" sz="3200" b="1" dirty="0"/>
              <a:t>Warm-Up </a:t>
            </a:r>
          </a:p>
        </p:txBody>
      </p:sp>
      <p:sp>
        <p:nvSpPr>
          <p:cNvPr id="6" name="TextBox 5">
            <a:extLst>
              <a:ext uri="{FF2B5EF4-FFF2-40B4-BE49-F238E27FC236}">
                <a16:creationId xmlns:a16="http://schemas.microsoft.com/office/drawing/2014/main" id="{1F300A4C-4747-4B23-B395-0E568711B0F3}"/>
              </a:ext>
            </a:extLst>
          </p:cNvPr>
          <p:cNvSpPr txBox="1"/>
          <p:nvPr/>
        </p:nvSpPr>
        <p:spPr>
          <a:xfrm>
            <a:off x="1350335" y="1371600"/>
            <a:ext cx="3583172" cy="1200329"/>
          </a:xfrm>
          <a:prstGeom prst="rect">
            <a:avLst/>
          </a:prstGeom>
          <a:noFill/>
          <a:ln>
            <a:solidFill>
              <a:schemeClr val="tx1"/>
            </a:solidFill>
          </a:ln>
        </p:spPr>
        <p:txBody>
          <a:bodyPr wrap="square" rtlCol="0">
            <a:spAutoFit/>
          </a:bodyPr>
          <a:lstStyle/>
          <a:p>
            <a:r>
              <a:rPr lang="en-GB" sz="2400" dirty="0"/>
              <a:t>Part one:</a:t>
            </a:r>
          </a:p>
          <a:p>
            <a:endParaRPr lang="en-GB" sz="2400" dirty="0"/>
          </a:p>
          <a:p>
            <a:r>
              <a:rPr lang="en-GB" sz="2400" dirty="0"/>
              <a:t>Tick-Tock</a:t>
            </a:r>
          </a:p>
        </p:txBody>
      </p:sp>
      <p:sp>
        <p:nvSpPr>
          <p:cNvPr id="7" name="TextBox 6">
            <a:extLst>
              <a:ext uri="{FF2B5EF4-FFF2-40B4-BE49-F238E27FC236}">
                <a16:creationId xmlns:a16="http://schemas.microsoft.com/office/drawing/2014/main" id="{AAC67906-70DF-45A8-87FC-2E33F0095786}"/>
              </a:ext>
            </a:extLst>
          </p:cNvPr>
          <p:cNvSpPr txBox="1"/>
          <p:nvPr/>
        </p:nvSpPr>
        <p:spPr>
          <a:xfrm>
            <a:off x="6744586" y="1371600"/>
            <a:ext cx="3583172" cy="4154984"/>
          </a:xfrm>
          <a:prstGeom prst="rect">
            <a:avLst/>
          </a:prstGeom>
          <a:noFill/>
          <a:ln>
            <a:solidFill>
              <a:schemeClr val="tx1"/>
            </a:solidFill>
          </a:ln>
        </p:spPr>
        <p:txBody>
          <a:bodyPr wrap="square" rtlCol="0">
            <a:spAutoFit/>
          </a:bodyPr>
          <a:lstStyle/>
          <a:p>
            <a:r>
              <a:rPr lang="en-GB" sz="2400" dirty="0"/>
              <a:t>Part two:</a:t>
            </a:r>
          </a:p>
          <a:p>
            <a:endParaRPr lang="en-GB" sz="2400" dirty="0"/>
          </a:p>
          <a:p>
            <a:r>
              <a:rPr lang="en-GB" sz="2400" dirty="0"/>
              <a:t>Hickory dickory dock</a:t>
            </a:r>
          </a:p>
          <a:p>
            <a:endParaRPr lang="en-GB" sz="2400" dirty="0"/>
          </a:p>
          <a:p>
            <a:r>
              <a:rPr lang="en-GB" sz="2400" dirty="0"/>
              <a:t>The mouse ran up the clock</a:t>
            </a:r>
          </a:p>
          <a:p>
            <a:endParaRPr lang="en-GB" sz="2400" dirty="0"/>
          </a:p>
          <a:p>
            <a:r>
              <a:rPr lang="en-GB" sz="2400" dirty="0"/>
              <a:t>The clock struck one</a:t>
            </a:r>
          </a:p>
          <a:p>
            <a:endParaRPr lang="en-GB" sz="2400" dirty="0"/>
          </a:p>
          <a:p>
            <a:r>
              <a:rPr lang="en-GB" sz="2400" dirty="0"/>
              <a:t>The mouse ran down</a:t>
            </a:r>
          </a:p>
          <a:p>
            <a:endParaRPr lang="en-GB" sz="2400" dirty="0"/>
          </a:p>
          <a:p>
            <a:r>
              <a:rPr lang="en-GB" sz="2400" dirty="0"/>
              <a:t>Hickory dickory dock</a:t>
            </a:r>
          </a:p>
        </p:txBody>
      </p:sp>
    </p:spTree>
    <p:extLst>
      <p:ext uri="{BB962C8B-B14F-4D97-AF65-F5344CB8AC3E}">
        <p14:creationId xmlns:p14="http://schemas.microsoft.com/office/powerpoint/2010/main" val="258013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728" y="256805"/>
            <a:ext cx="6938010" cy="1077218"/>
          </a:xfrm>
          <a:prstGeom prst="rect">
            <a:avLst/>
          </a:prstGeom>
          <a:noFill/>
          <a:ln>
            <a:solidFill>
              <a:schemeClr val="tx1"/>
            </a:solidFill>
          </a:ln>
        </p:spPr>
        <p:txBody>
          <a:bodyPr wrap="square" rtlCol="0">
            <a:spAutoFit/>
          </a:bodyPr>
          <a:lstStyle/>
          <a:p>
            <a:pPr algn="ctr"/>
            <a:r>
              <a:rPr lang="en-GB" sz="3200" b="1" dirty="0"/>
              <a:t>Key Stage One: </a:t>
            </a:r>
          </a:p>
          <a:p>
            <a:pPr algn="ctr"/>
            <a:r>
              <a:rPr lang="en-GB" sz="3200" b="1" dirty="0"/>
              <a:t>Model Music Curriculum – Year One  </a:t>
            </a:r>
          </a:p>
        </p:txBody>
      </p:sp>
      <p:sp>
        <p:nvSpPr>
          <p:cNvPr id="3" name="TextBox 2"/>
          <p:cNvSpPr txBox="1"/>
          <p:nvPr/>
        </p:nvSpPr>
        <p:spPr>
          <a:xfrm>
            <a:off x="420086" y="1502979"/>
            <a:ext cx="5591503" cy="646331"/>
          </a:xfrm>
          <a:prstGeom prst="rect">
            <a:avLst/>
          </a:prstGeom>
          <a:noFill/>
          <a:ln>
            <a:solidFill>
              <a:schemeClr val="tx1"/>
            </a:solidFill>
          </a:ln>
        </p:spPr>
        <p:txBody>
          <a:bodyPr wrap="square" rtlCol="0">
            <a:spAutoFit/>
          </a:bodyPr>
          <a:lstStyle/>
          <a:p>
            <a:r>
              <a:rPr lang="en-GB" dirty="0"/>
              <a:t>Walk, move or clap a steady beat with others, changing the speed of the beat as the tempo of the music changes. </a:t>
            </a:r>
          </a:p>
        </p:txBody>
      </p:sp>
      <p:sp>
        <p:nvSpPr>
          <p:cNvPr id="5" name="TextBox 4"/>
          <p:cNvSpPr txBox="1"/>
          <p:nvPr/>
        </p:nvSpPr>
        <p:spPr>
          <a:xfrm>
            <a:off x="388391" y="3572047"/>
            <a:ext cx="5496582" cy="1477328"/>
          </a:xfrm>
          <a:prstGeom prst="rect">
            <a:avLst/>
          </a:prstGeom>
          <a:noFill/>
          <a:ln>
            <a:solidFill>
              <a:schemeClr val="tx1"/>
            </a:solidFill>
          </a:ln>
        </p:spPr>
        <p:txBody>
          <a:bodyPr wrap="square" rtlCol="0">
            <a:spAutoFit/>
          </a:bodyPr>
          <a:lstStyle/>
          <a:p>
            <a:r>
              <a:rPr lang="en-GB"/>
              <a:t>Use body percussion, (e.g. clapping, tapping, walking) and classroom percussion (shakers, sticks and blocks, etc.), playing repeated rhythm patterns (ostinati) and short, pitched patterns on tuned instruments (e.g. glockenspiels or chime bars) to maintain a steady beat.</a:t>
            </a:r>
            <a:endParaRPr lang="en-GB" dirty="0"/>
          </a:p>
        </p:txBody>
      </p:sp>
      <p:sp>
        <p:nvSpPr>
          <p:cNvPr id="6" name="TextBox 5"/>
          <p:cNvSpPr txBox="1"/>
          <p:nvPr/>
        </p:nvSpPr>
        <p:spPr>
          <a:xfrm>
            <a:off x="6936829" y="1488516"/>
            <a:ext cx="4866290" cy="646331"/>
          </a:xfrm>
          <a:prstGeom prst="rect">
            <a:avLst/>
          </a:prstGeom>
          <a:noFill/>
          <a:ln>
            <a:solidFill>
              <a:schemeClr val="tx1"/>
            </a:solidFill>
          </a:ln>
        </p:spPr>
        <p:txBody>
          <a:bodyPr wrap="square" rtlCol="0">
            <a:spAutoFit/>
          </a:bodyPr>
          <a:lstStyle/>
          <a:p>
            <a:r>
              <a:rPr lang="en-GB" dirty="0"/>
              <a:t>Respond to the pulse in recorded/live music through movement and dance, e.g. o Stepping</a:t>
            </a:r>
          </a:p>
        </p:txBody>
      </p:sp>
      <p:sp>
        <p:nvSpPr>
          <p:cNvPr id="7" name="TextBox 6"/>
          <p:cNvSpPr txBox="1"/>
          <p:nvPr/>
        </p:nvSpPr>
        <p:spPr>
          <a:xfrm>
            <a:off x="388391" y="2519087"/>
            <a:ext cx="5559972" cy="646331"/>
          </a:xfrm>
          <a:prstGeom prst="rect">
            <a:avLst/>
          </a:prstGeom>
          <a:noFill/>
          <a:ln>
            <a:solidFill>
              <a:schemeClr val="tx1"/>
            </a:solidFill>
          </a:ln>
        </p:spPr>
        <p:txBody>
          <a:bodyPr wrap="square" rtlCol="0">
            <a:spAutoFit/>
          </a:bodyPr>
          <a:lstStyle/>
          <a:p>
            <a:r>
              <a:rPr lang="en-GB" dirty="0"/>
              <a:t>Perform short copycat rhythm patterns accurately, led by the teacher, while keeping in time with a steady beat. </a:t>
            </a:r>
          </a:p>
        </p:txBody>
      </p:sp>
      <p:sp>
        <p:nvSpPr>
          <p:cNvPr id="8" name="TextBox 7"/>
          <p:cNvSpPr txBox="1"/>
          <p:nvPr/>
        </p:nvSpPr>
        <p:spPr>
          <a:xfrm>
            <a:off x="6936829" y="2537513"/>
            <a:ext cx="4813738" cy="923330"/>
          </a:xfrm>
          <a:prstGeom prst="rect">
            <a:avLst/>
          </a:prstGeom>
          <a:noFill/>
          <a:ln>
            <a:solidFill>
              <a:schemeClr val="tx1"/>
            </a:solidFill>
          </a:ln>
        </p:spPr>
        <p:txBody>
          <a:bodyPr wrap="square" rtlCol="0">
            <a:spAutoFit/>
          </a:bodyPr>
          <a:lstStyle/>
          <a:p>
            <a:r>
              <a:rPr lang="en-GB"/>
              <a:t>Perform word-pattern chants (e.g. ca-ter-pil-lar crawl, fish and chips); create, retain and perform their own rhythm patterns.</a:t>
            </a:r>
            <a:endParaRPr lang="en-GB" dirty="0"/>
          </a:p>
        </p:txBody>
      </p:sp>
      <p:sp>
        <p:nvSpPr>
          <p:cNvPr id="9" name="Rectangle 8"/>
          <p:cNvSpPr/>
          <p:nvPr/>
        </p:nvSpPr>
        <p:spPr>
          <a:xfrm>
            <a:off x="6936829" y="3723379"/>
            <a:ext cx="4908659" cy="646331"/>
          </a:xfrm>
          <a:prstGeom prst="rect">
            <a:avLst/>
          </a:prstGeom>
          <a:ln>
            <a:solidFill>
              <a:schemeClr val="tx1"/>
            </a:solidFill>
          </a:ln>
        </p:spPr>
        <p:txBody>
          <a:bodyPr wrap="square">
            <a:spAutoFit/>
          </a:bodyPr>
          <a:lstStyle/>
          <a:p>
            <a:r>
              <a:rPr lang="en-GB" dirty="0"/>
              <a:t>Understand the difference between creating a rhythm pattern and a pitch pattern. </a:t>
            </a:r>
          </a:p>
        </p:txBody>
      </p:sp>
      <p:sp>
        <p:nvSpPr>
          <p:cNvPr id="10" name="TextBox 9"/>
          <p:cNvSpPr txBox="1"/>
          <p:nvPr/>
        </p:nvSpPr>
        <p:spPr>
          <a:xfrm>
            <a:off x="420086" y="5460413"/>
            <a:ext cx="5549792" cy="646331"/>
          </a:xfrm>
          <a:prstGeom prst="rect">
            <a:avLst/>
          </a:prstGeom>
          <a:noFill/>
          <a:ln>
            <a:solidFill>
              <a:schemeClr val="tx1"/>
            </a:solidFill>
          </a:ln>
        </p:spPr>
        <p:txBody>
          <a:bodyPr wrap="square" rtlCol="0">
            <a:spAutoFit/>
          </a:bodyPr>
          <a:lstStyle/>
          <a:p>
            <a:r>
              <a:rPr lang="en-GB"/>
              <a:t>Invent, retain and recall rhythm and pitch patterns and perform these for others, taking turns. </a:t>
            </a:r>
          </a:p>
        </p:txBody>
      </p:sp>
    </p:spTree>
    <p:extLst>
      <p:ext uri="{BB962C8B-B14F-4D97-AF65-F5344CB8AC3E}">
        <p14:creationId xmlns:p14="http://schemas.microsoft.com/office/powerpoint/2010/main" val="10982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807779"/>
            <a:ext cx="5507421" cy="646331"/>
          </a:xfrm>
          <a:prstGeom prst="rect">
            <a:avLst/>
          </a:prstGeom>
          <a:noFill/>
          <a:ln>
            <a:solidFill>
              <a:schemeClr val="tx1"/>
            </a:solidFill>
          </a:ln>
        </p:spPr>
        <p:txBody>
          <a:bodyPr wrap="square" rtlCol="0">
            <a:spAutoFit/>
          </a:bodyPr>
          <a:lstStyle/>
          <a:p>
            <a:r>
              <a:rPr lang="en-GB" dirty="0"/>
              <a:t>Play copycat rhythms, copying a leader, and invent rhythms for others to copy on un-tuned percussion.  </a:t>
            </a:r>
          </a:p>
        </p:txBody>
      </p:sp>
      <p:sp>
        <p:nvSpPr>
          <p:cNvPr id="3" name="TextBox 2"/>
          <p:cNvSpPr txBox="1"/>
          <p:nvPr/>
        </p:nvSpPr>
        <p:spPr>
          <a:xfrm>
            <a:off x="2437479" y="403950"/>
            <a:ext cx="6938010" cy="1077218"/>
          </a:xfrm>
          <a:prstGeom prst="rect">
            <a:avLst/>
          </a:prstGeom>
          <a:noFill/>
          <a:ln>
            <a:solidFill>
              <a:schemeClr val="tx1"/>
            </a:solidFill>
          </a:ln>
        </p:spPr>
        <p:txBody>
          <a:bodyPr wrap="square" rtlCol="0">
            <a:spAutoFit/>
          </a:bodyPr>
          <a:lstStyle/>
          <a:p>
            <a:pPr algn="ctr"/>
            <a:r>
              <a:rPr lang="en-GB" sz="3200" b="1" dirty="0"/>
              <a:t>Key Stage One: </a:t>
            </a:r>
          </a:p>
          <a:p>
            <a:pPr algn="ctr"/>
            <a:r>
              <a:rPr lang="en-GB" sz="3200" b="1" dirty="0"/>
              <a:t>Model Music Curriculum – Year Two   </a:t>
            </a:r>
          </a:p>
        </p:txBody>
      </p:sp>
      <p:sp>
        <p:nvSpPr>
          <p:cNvPr id="4" name="TextBox 3"/>
          <p:cNvSpPr txBox="1"/>
          <p:nvPr/>
        </p:nvSpPr>
        <p:spPr>
          <a:xfrm>
            <a:off x="436179" y="2847364"/>
            <a:ext cx="5580993" cy="369332"/>
          </a:xfrm>
          <a:prstGeom prst="rect">
            <a:avLst/>
          </a:prstGeom>
          <a:noFill/>
          <a:ln>
            <a:solidFill>
              <a:schemeClr val="tx1"/>
            </a:solidFill>
          </a:ln>
        </p:spPr>
        <p:txBody>
          <a:bodyPr wrap="square" rtlCol="0">
            <a:spAutoFit/>
          </a:bodyPr>
          <a:lstStyle/>
          <a:p>
            <a:r>
              <a:rPr lang="en-GB"/>
              <a:t>Create rhythms using word phrases as a starting point</a:t>
            </a:r>
            <a:endParaRPr lang="en-GB" dirty="0"/>
          </a:p>
        </p:txBody>
      </p:sp>
      <p:sp>
        <p:nvSpPr>
          <p:cNvPr id="5" name="TextBox 4"/>
          <p:cNvSpPr txBox="1"/>
          <p:nvPr/>
        </p:nvSpPr>
        <p:spPr>
          <a:xfrm>
            <a:off x="6632028" y="1807779"/>
            <a:ext cx="5044965" cy="923330"/>
          </a:xfrm>
          <a:prstGeom prst="rect">
            <a:avLst/>
          </a:prstGeom>
          <a:noFill/>
          <a:ln>
            <a:solidFill>
              <a:schemeClr val="tx1"/>
            </a:solidFill>
          </a:ln>
        </p:spPr>
        <p:txBody>
          <a:bodyPr wrap="square" rtlCol="0">
            <a:spAutoFit/>
          </a:bodyPr>
          <a:lstStyle/>
          <a:p>
            <a:r>
              <a:rPr lang="en-GB"/>
              <a:t>Read and respond to chanted rhythm patterns, and represent them with stick notation including crotchets, quavers and crotchets rests.</a:t>
            </a:r>
            <a:endParaRPr lang="en-GB" dirty="0"/>
          </a:p>
        </p:txBody>
      </p:sp>
      <p:sp>
        <p:nvSpPr>
          <p:cNvPr id="6" name="TextBox 5"/>
          <p:cNvSpPr txBox="1"/>
          <p:nvPr/>
        </p:nvSpPr>
        <p:spPr>
          <a:xfrm>
            <a:off x="6705600" y="2985728"/>
            <a:ext cx="4971393" cy="646331"/>
          </a:xfrm>
          <a:prstGeom prst="rect">
            <a:avLst/>
          </a:prstGeom>
          <a:noFill/>
          <a:ln>
            <a:solidFill>
              <a:schemeClr val="tx1"/>
            </a:solidFill>
          </a:ln>
        </p:spPr>
        <p:txBody>
          <a:bodyPr wrap="square" rtlCol="0">
            <a:spAutoFit/>
          </a:bodyPr>
          <a:lstStyle/>
          <a:p>
            <a:r>
              <a:rPr lang="en-GB"/>
              <a:t>Create and perform their own chanted rhythm patterns with the same stick notation. </a:t>
            </a:r>
            <a:endParaRPr lang="en-GB" dirty="0"/>
          </a:p>
        </p:txBody>
      </p:sp>
      <p:sp>
        <p:nvSpPr>
          <p:cNvPr id="7" name="Rectangle 6"/>
          <p:cNvSpPr/>
          <p:nvPr/>
        </p:nvSpPr>
        <p:spPr>
          <a:xfrm>
            <a:off x="6705600" y="5351345"/>
            <a:ext cx="4971393" cy="646331"/>
          </a:xfrm>
          <a:prstGeom prst="rect">
            <a:avLst/>
          </a:prstGeom>
          <a:ln>
            <a:solidFill>
              <a:schemeClr val="tx1"/>
            </a:solidFill>
          </a:ln>
        </p:spPr>
        <p:txBody>
          <a:bodyPr wrap="square">
            <a:spAutoFit/>
          </a:bodyPr>
          <a:lstStyle/>
          <a:p>
            <a:r>
              <a:rPr lang="en-GB" dirty="0"/>
              <a:t>Identify the beat groupings in familiar music that they sing regularly and listen to, </a:t>
            </a:r>
          </a:p>
        </p:txBody>
      </p:sp>
      <p:sp>
        <p:nvSpPr>
          <p:cNvPr id="9" name="TextBox 8"/>
          <p:cNvSpPr txBox="1"/>
          <p:nvPr/>
        </p:nvSpPr>
        <p:spPr>
          <a:xfrm>
            <a:off x="6705600" y="4100816"/>
            <a:ext cx="4971393" cy="646331"/>
          </a:xfrm>
          <a:prstGeom prst="rect">
            <a:avLst/>
          </a:prstGeom>
          <a:noFill/>
          <a:ln>
            <a:solidFill>
              <a:schemeClr val="tx1"/>
            </a:solidFill>
          </a:ln>
        </p:spPr>
        <p:txBody>
          <a:bodyPr wrap="square" rtlCol="0">
            <a:spAutoFit/>
          </a:bodyPr>
          <a:lstStyle/>
          <a:p>
            <a:r>
              <a:rPr lang="en-GB" dirty="0"/>
              <a:t>Understand that the speed of the beat can change, creating a faster or slower pace (tempo)</a:t>
            </a:r>
          </a:p>
        </p:txBody>
      </p:sp>
      <p:sp>
        <p:nvSpPr>
          <p:cNvPr id="10" name="TextBox 9"/>
          <p:cNvSpPr txBox="1"/>
          <p:nvPr/>
        </p:nvSpPr>
        <p:spPr>
          <a:xfrm>
            <a:off x="436178" y="4111326"/>
            <a:ext cx="5544209" cy="646331"/>
          </a:xfrm>
          <a:prstGeom prst="rect">
            <a:avLst/>
          </a:prstGeom>
          <a:noFill/>
          <a:ln>
            <a:solidFill>
              <a:schemeClr val="tx1"/>
            </a:solidFill>
          </a:ln>
        </p:spPr>
        <p:txBody>
          <a:bodyPr wrap="square" rtlCol="0">
            <a:spAutoFit/>
          </a:bodyPr>
          <a:lstStyle/>
          <a:p>
            <a:r>
              <a:rPr lang="en-GB" dirty="0"/>
              <a:t>Mark the beat of a listening piece by tapping or clapping and recognising tempo as well as changes in tempo.</a:t>
            </a:r>
          </a:p>
        </p:txBody>
      </p:sp>
      <p:sp>
        <p:nvSpPr>
          <p:cNvPr id="11" name="TextBox 10"/>
          <p:cNvSpPr txBox="1"/>
          <p:nvPr/>
        </p:nvSpPr>
        <p:spPr>
          <a:xfrm>
            <a:off x="436178" y="3465758"/>
            <a:ext cx="5580993" cy="369332"/>
          </a:xfrm>
          <a:prstGeom prst="rect">
            <a:avLst/>
          </a:prstGeom>
          <a:noFill/>
          <a:ln>
            <a:solidFill>
              <a:schemeClr val="tx1"/>
            </a:solidFill>
          </a:ln>
        </p:spPr>
        <p:txBody>
          <a:bodyPr wrap="square" rtlCol="0">
            <a:spAutoFit/>
          </a:bodyPr>
          <a:lstStyle/>
          <a:p>
            <a:r>
              <a:rPr lang="en-GB" dirty="0"/>
              <a:t>Walk in time to the beat of a piece of music or song</a:t>
            </a:r>
          </a:p>
        </p:txBody>
      </p:sp>
      <p:sp>
        <p:nvSpPr>
          <p:cNvPr id="12" name="TextBox 11"/>
          <p:cNvSpPr txBox="1"/>
          <p:nvPr/>
        </p:nvSpPr>
        <p:spPr>
          <a:xfrm>
            <a:off x="436178" y="5345300"/>
            <a:ext cx="5580993" cy="929375"/>
          </a:xfrm>
          <a:prstGeom prst="rect">
            <a:avLst/>
          </a:prstGeom>
          <a:noFill/>
          <a:ln>
            <a:solidFill>
              <a:schemeClr val="tx1"/>
            </a:solidFill>
          </a:ln>
        </p:spPr>
        <p:txBody>
          <a:bodyPr wrap="square" rtlCol="0">
            <a:spAutoFit/>
          </a:bodyPr>
          <a:lstStyle/>
          <a:p>
            <a:r>
              <a:rPr lang="en-GB"/>
              <a:t>Begin to group beats in twos and threes by tapping knees on the first (strongest) beat and clapping the remaining beats</a:t>
            </a:r>
            <a:endParaRPr lang="en-GB" dirty="0"/>
          </a:p>
        </p:txBody>
      </p:sp>
    </p:spTree>
    <p:extLst>
      <p:ext uri="{BB962C8B-B14F-4D97-AF65-F5344CB8AC3E}">
        <p14:creationId xmlns:p14="http://schemas.microsoft.com/office/powerpoint/2010/main" val="272712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586CD-FCDF-4B17-820F-DCF83A6AB469}"/>
              </a:ext>
            </a:extLst>
          </p:cNvPr>
          <p:cNvSpPr txBox="1"/>
          <p:nvPr/>
        </p:nvSpPr>
        <p:spPr>
          <a:xfrm>
            <a:off x="2860158" y="857340"/>
            <a:ext cx="6188149" cy="769441"/>
          </a:xfrm>
          <a:prstGeom prst="rect">
            <a:avLst/>
          </a:prstGeom>
          <a:noFill/>
          <a:ln>
            <a:solidFill>
              <a:schemeClr val="tx1"/>
            </a:solidFill>
          </a:ln>
        </p:spPr>
        <p:txBody>
          <a:bodyPr wrap="square" rtlCol="0">
            <a:spAutoFit/>
          </a:bodyPr>
          <a:lstStyle/>
          <a:p>
            <a:pPr algn="ctr"/>
            <a:r>
              <a:rPr lang="en-GB" sz="4400" dirty="0"/>
              <a:t>Kodaly </a:t>
            </a:r>
          </a:p>
        </p:txBody>
      </p:sp>
    </p:spTree>
    <p:extLst>
      <p:ext uri="{BB962C8B-B14F-4D97-AF65-F5344CB8AC3E}">
        <p14:creationId xmlns:p14="http://schemas.microsoft.com/office/powerpoint/2010/main" val="190516266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2440</TotalTime>
  <Words>1830</Words>
  <Application>Microsoft Office PowerPoint</Application>
  <PresentationFormat>Widescreen</PresentationFormat>
  <Paragraphs>205</Paragraphs>
  <Slides>21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ColdFall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Vetch</dc:creator>
  <cp:lastModifiedBy>Kate Vetch</cp:lastModifiedBy>
  <cp:revision>45</cp:revision>
  <dcterms:created xsi:type="dcterms:W3CDTF">2021-11-22T14:23:33Z</dcterms:created>
  <dcterms:modified xsi:type="dcterms:W3CDTF">2025-09-15T09:25:58Z</dcterms:modified>
</cp:coreProperties>
</file>