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1" r:id="rId5"/>
    <p:sldId id="262" r:id="rId6"/>
    <p:sldId id="260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4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70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2368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389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05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236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1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30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94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68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47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52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9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89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09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BEA94-5919-43CA-B972-45C2701D069F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3B49E5-A9E2-4351-B630-2FA8F4BBE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8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ssets.publishing.service.gov.uk/media/68b8499e11b4ded2da19fd92/Relationships_education__relationships_and_sex_education_and_health_education_-_statutory_guidance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683" y="1161385"/>
            <a:ext cx="10044224" cy="2387600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Welcome to the REP PSHE Education CPD  2025-2026</a:t>
            </a: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857" y="294610"/>
            <a:ext cx="2171700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E78DBFF-D3A0-488F-91CE-C6F80034BF9E}"/>
              </a:ext>
            </a:extLst>
          </p:cNvPr>
          <p:cNvSpPr txBox="1">
            <a:spLocks/>
          </p:cNvSpPr>
          <p:nvPr/>
        </p:nvSpPr>
        <p:spPr>
          <a:xfrm>
            <a:off x="517451" y="3142585"/>
            <a:ext cx="1004422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dirty="0">
                <a:solidFill>
                  <a:schemeClr val="tx1"/>
                </a:solidFill>
              </a:rPr>
              <a:t>Session 1 16</a:t>
            </a:r>
            <a:r>
              <a:rPr lang="en-GB" baseline="30000" dirty="0">
                <a:solidFill>
                  <a:schemeClr val="tx1"/>
                </a:solidFill>
              </a:rPr>
              <a:t>th</a:t>
            </a:r>
            <a:r>
              <a:rPr lang="en-GB" dirty="0">
                <a:solidFill>
                  <a:schemeClr val="tx1"/>
                </a:solidFill>
              </a:rPr>
              <a:t> October 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1D589C7-8143-4327-B571-2E1CCD31B404}"/>
              </a:ext>
            </a:extLst>
          </p:cNvPr>
          <p:cNvSpPr txBox="1">
            <a:spLocks/>
          </p:cNvSpPr>
          <p:nvPr/>
        </p:nvSpPr>
        <p:spPr>
          <a:xfrm>
            <a:off x="375683" y="4336385"/>
            <a:ext cx="1004422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GB" sz="2000" dirty="0"/>
              <a:t>Sinéad Culora</a:t>
            </a:r>
          </a:p>
        </p:txBody>
      </p:sp>
    </p:spTree>
    <p:extLst>
      <p:ext uri="{BB962C8B-B14F-4D97-AF65-F5344CB8AC3E}">
        <p14:creationId xmlns:p14="http://schemas.microsoft.com/office/powerpoint/2010/main" val="333748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286" y="2445925"/>
            <a:ext cx="11471981" cy="1257183"/>
          </a:xfrm>
        </p:spPr>
        <p:txBody>
          <a:bodyPr/>
          <a:lstStyle/>
          <a:p>
            <a:pPr algn="l"/>
            <a:br>
              <a:rPr lang="en-GB" sz="3600" dirty="0">
                <a:solidFill>
                  <a:schemeClr val="tx1"/>
                </a:solidFill>
              </a:rPr>
            </a:b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- Who we are, which schools we work at and how long we have been PSHEE lead.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 - Key foci for your schools this coming year – any particular issues in your school, your local area or nationally which you are concerned about.</a:t>
            </a: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857" y="294610"/>
            <a:ext cx="2171700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306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886" y="2542175"/>
            <a:ext cx="9087098" cy="1773650"/>
          </a:xfrm>
        </p:spPr>
        <p:txBody>
          <a:bodyPr/>
          <a:lstStyle/>
          <a:p>
            <a:pPr algn="l"/>
            <a:r>
              <a:rPr lang="en-GB" sz="3600" dirty="0">
                <a:solidFill>
                  <a:schemeClr val="tx1"/>
                </a:solidFill>
              </a:rPr>
              <a:t>Aims of the session: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  - to begin to consider the impact of the new statutory guidance (July 2025) on primary schools and how we can best prepare for its implementation in September 2026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- to support subject leads to ensure schools are compliant and in line with government statutory guidance for PSHE Education</a:t>
            </a: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857" y="294610"/>
            <a:ext cx="2171700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4810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857" y="294610"/>
            <a:ext cx="2171700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113F9EA-C4B4-40A2-88D9-13F78202C102}"/>
              </a:ext>
            </a:extLst>
          </p:cNvPr>
          <p:cNvSpPr/>
          <p:nvPr/>
        </p:nvSpPr>
        <p:spPr>
          <a:xfrm>
            <a:off x="804333" y="141250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600" dirty="0">
                <a:latin typeface="+mj-lt"/>
                <a:ea typeface="+mj-ea"/>
                <a:cs typeface="+mj-cs"/>
              </a:rPr>
              <a:t>New Statutory Guidance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23218C-63EC-4A9E-A15A-6E330B63E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1715" y="91410"/>
            <a:ext cx="4820503" cy="64785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D104778-6BD4-4574-86D0-A3972BA1A127}"/>
              </a:ext>
            </a:extLst>
          </p:cNvPr>
          <p:cNvSpPr/>
          <p:nvPr/>
        </p:nvSpPr>
        <p:spPr>
          <a:xfrm>
            <a:off x="630024" y="281676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https://assets.publishing.service.gov.uk/media/68b8499e11b4ded2da19fd92/Relationships_education__relationships_and_sex_education_and_health_education_-_statutory_guidance.pdf</a:t>
            </a:r>
            <a:endParaRPr lang="en-GB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45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954" y="3357897"/>
            <a:ext cx="10582979" cy="2387600"/>
          </a:xfrm>
        </p:spPr>
        <p:txBody>
          <a:bodyPr/>
          <a:lstStyle/>
          <a:p>
            <a:pPr algn="l"/>
            <a:br>
              <a:rPr lang="en-GB" sz="3600" dirty="0"/>
            </a:br>
            <a:br>
              <a:rPr lang="en-GB" sz="2400" dirty="0"/>
            </a:br>
            <a:r>
              <a:rPr lang="en-GB" sz="2400" dirty="0"/>
              <a:t> </a:t>
            </a:r>
            <a:r>
              <a:rPr lang="en-GB" sz="2400" dirty="0">
                <a:solidFill>
                  <a:schemeClr val="tx1"/>
                </a:solidFill>
              </a:rPr>
              <a:t>- There is a greater focus on online safety and wellbeing.(Online financial harms for KS2 only)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 - Learning correct names for body parts (including genitalia). 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 - Personal safety has been added.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 - Change and loss (example resources available).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 - Increased emphasis on skills as well as knowledge.</a:t>
            </a:r>
            <a:br>
              <a:rPr lang="en-GB" sz="2400" dirty="0">
                <a:solidFill>
                  <a:schemeClr val="tx1"/>
                </a:solidFill>
              </a:rPr>
            </a:b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rgbClr val="7030A0"/>
                </a:solidFill>
              </a:rPr>
              <a:t>Example of revised curriculum map to be shared</a:t>
            </a:r>
            <a:br>
              <a:rPr lang="en-GB" sz="2400" dirty="0">
                <a:solidFill>
                  <a:schemeClr val="tx1"/>
                </a:solidFill>
              </a:rPr>
            </a:b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857" y="294610"/>
            <a:ext cx="2171700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113F9EA-C4B4-40A2-88D9-13F78202C102}"/>
              </a:ext>
            </a:extLst>
          </p:cNvPr>
          <p:cNvSpPr/>
          <p:nvPr/>
        </p:nvSpPr>
        <p:spPr>
          <a:xfrm>
            <a:off x="448733" y="1412501"/>
            <a:ext cx="934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+mj-lt"/>
                <a:ea typeface="+mj-ea"/>
                <a:cs typeface="+mj-cs"/>
              </a:rPr>
              <a:t>Overview of the changes (details on tables):</a:t>
            </a:r>
            <a:br>
              <a:rPr lang="en-GB" sz="3600" dirty="0">
                <a:latin typeface="+mj-lt"/>
                <a:ea typeface="+mj-ea"/>
                <a:cs typeface="+mj-cs"/>
              </a:rPr>
            </a:br>
            <a:endParaRPr lang="en-GB" sz="36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5113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753" y="2070217"/>
            <a:ext cx="11819113" cy="2387600"/>
          </a:xfrm>
        </p:spPr>
        <p:txBody>
          <a:bodyPr/>
          <a:lstStyle/>
          <a:p>
            <a:pPr algn="l"/>
            <a:r>
              <a:rPr lang="en-GB" sz="3600" dirty="0">
                <a:solidFill>
                  <a:schemeClr val="tx1"/>
                </a:solidFill>
              </a:rPr>
              <a:t>Preparing for change: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3600" dirty="0">
                <a:solidFill>
                  <a:schemeClr val="tx1"/>
                </a:solidFill>
              </a:rPr>
            </a:br>
            <a:r>
              <a:rPr lang="en-GB" sz="3600" dirty="0">
                <a:solidFill>
                  <a:schemeClr val="tx1"/>
                </a:solidFill>
              </a:rPr>
              <a:t>During the course of this academic year, I recommend that your school (details on handouts):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- Review your existing PSHEE curriculum 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- Revise schemes of work/long/medium term plans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- Reviews and updates your policies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- Plans CPD and staff training</a:t>
            </a: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057" y="167610"/>
            <a:ext cx="2171700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1074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443" y="791751"/>
            <a:ext cx="11819113" cy="2387600"/>
          </a:xfrm>
        </p:spPr>
        <p:txBody>
          <a:bodyPr/>
          <a:lstStyle/>
          <a:p>
            <a:pPr algn="l"/>
            <a:r>
              <a:rPr lang="en-GB" sz="3600" dirty="0">
                <a:solidFill>
                  <a:schemeClr val="tx1"/>
                </a:solidFill>
              </a:rPr>
              <a:t>Preparing for the year ahead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3600" dirty="0">
                <a:solidFill>
                  <a:schemeClr val="tx1"/>
                </a:solidFill>
              </a:rPr>
            </a:br>
            <a:r>
              <a:rPr lang="en-GB" sz="3600" dirty="0">
                <a:solidFill>
                  <a:schemeClr val="tx1"/>
                </a:solidFill>
              </a:rPr>
              <a:t>Subject Development Plan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Let’s look at the guidance together</a:t>
            </a: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057" y="167610"/>
            <a:ext cx="2171700" cy="86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90B19C7-E232-4610-8CED-624B945C8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0468" y="2372372"/>
            <a:ext cx="5946825" cy="390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44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FD3-8E54-44D7-95AC-1B3A75011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43" y="2425818"/>
            <a:ext cx="11819113" cy="2387600"/>
          </a:xfrm>
        </p:spPr>
        <p:txBody>
          <a:bodyPr/>
          <a:lstStyle/>
          <a:p>
            <a:pPr algn="l"/>
            <a:r>
              <a:rPr lang="en-GB" sz="3600" dirty="0">
                <a:solidFill>
                  <a:schemeClr val="tx1"/>
                </a:solidFill>
              </a:rPr>
              <a:t>Next Steps: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3600" dirty="0">
                <a:solidFill>
                  <a:schemeClr val="tx1"/>
                </a:solidFill>
              </a:rPr>
            </a:br>
            <a:r>
              <a:rPr lang="en-GB" sz="3600" dirty="0">
                <a:solidFill>
                  <a:schemeClr val="tx1"/>
                </a:solidFill>
              </a:rPr>
              <a:t> - consider one thing you are going to implement when you get back to school and your main take away from this session</a:t>
            </a:r>
            <a:br>
              <a:rPr lang="en-GB" sz="3600" dirty="0">
                <a:solidFill>
                  <a:schemeClr val="tx1"/>
                </a:solidFill>
              </a:rPr>
            </a:br>
            <a:br>
              <a:rPr lang="en-GB" sz="3600" dirty="0">
                <a:solidFill>
                  <a:schemeClr val="tx1"/>
                </a:solidFill>
              </a:rPr>
            </a:br>
            <a:r>
              <a:rPr lang="en-GB" sz="3600" dirty="0">
                <a:solidFill>
                  <a:schemeClr val="tx1"/>
                </a:solidFill>
              </a:rPr>
              <a:t> - what would you like to look at next?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LB Redbridge_300_col">
            <a:extLst>
              <a:ext uri="{FF2B5EF4-FFF2-40B4-BE49-F238E27FC236}">
                <a16:creationId xmlns:a16="http://schemas.microsoft.com/office/drawing/2014/main" id="{C2711DAD-21C0-40E4-BCB3-77F74E2C6D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057" y="167610"/>
            <a:ext cx="2171700" cy="86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17962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689</TotalTime>
  <Words>374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Welcome to the REP PSHE Education CPD  2025-2026</vt:lpstr>
      <vt:lpstr>  - Who we are, which schools we work at and how long we have been PSHEE lead.  - Key foci for your schools this coming year – any particular issues in your school, your local area or nationally which you are concerned about.</vt:lpstr>
      <vt:lpstr>Aims of the session:    - to begin to consider the impact of the new statutory guidance (July 2025) on primary schools and how we can best prepare for its implementation in September 2026 - to support subject leads to ensure schools are compliant and in line with government statutory guidance for PSHE Education</vt:lpstr>
      <vt:lpstr>PowerPoint Presentation</vt:lpstr>
      <vt:lpstr>   - There is a greater focus on online safety and wellbeing.(Online financial harms for KS2 only)  - Learning correct names for body parts (including genitalia).   - Personal safety has been added.  - Change and loss (example resources available).  - Increased emphasis on skills as well as knowledge.  Example of revised curriculum map to be shared </vt:lpstr>
      <vt:lpstr>Preparing for change:  During the course of this academic year, I recommend that your school (details on handouts):  - Review your existing PSHEE curriculum  - Revise schemes of work/long/medium term plans - Reviews and updates your policies - Plans CPD and staff training</vt:lpstr>
      <vt:lpstr>Preparing for the year ahead  Subject Development Plan  Let’s look at the guidance together</vt:lpstr>
      <vt:lpstr>Next Steps:   - consider one thing you are going to implement when you get back to school and your main take away from this session   - what would you like to look at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REP PSHE CPD 2024-2025</dc:title>
  <dc:creator>Sinead Culora</dc:creator>
  <cp:lastModifiedBy>Sinead Culora</cp:lastModifiedBy>
  <cp:revision>26</cp:revision>
  <dcterms:created xsi:type="dcterms:W3CDTF">2024-09-19T07:24:59Z</dcterms:created>
  <dcterms:modified xsi:type="dcterms:W3CDTF">2025-10-16T14:35:52Z</dcterms:modified>
</cp:coreProperties>
</file>