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79" r:id="rId3"/>
    <p:sldId id="280" r:id="rId4"/>
    <p:sldId id="266" r:id="rId5"/>
    <p:sldId id="281" r:id="rId6"/>
    <p:sldId id="282" r:id="rId7"/>
    <p:sldId id="283" r:id="rId8"/>
    <p:sldId id="256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7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300">
                <a:latin typeface="Comic Sans MS" panose="030F0702030302020204" pitchFamily="66" charset="0"/>
              </a:rPr>
              <a:t>Tackling Prejudice &amp; Bullying</a:t>
            </a:r>
          </a:p>
        </p:txBody>
      </p:sp>
      <p:sp>
        <p:nvSpPr>
          <p:cNvPr id="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>
                <a:latin typeface="Comic Sans MS" panose="030F0702030302020204" pitchFamily="66" charset="0"/>
              </a:rPr>
              <a:t>• RE now plays a key role in challenging prejudice-motivated bullying (including religion/belief).</a:t>
            </a:r>
          </a:p>
          <a:p>
            <a:pPr marL="0" indent="0">
              <a:buNone/>
            </a:pPr>
            <a:r>
              <a:rPr lang="en-US" sz="1900">
                <a:latin typeface="Comic Sans MS" panose="030F0702030302020204" pitchFamily="66" charset="0"/>
              </a:rPr>
              <a:t>• Embed empathy, understanding, and anti-bullying messages into RE.</a:t>
            </a:r>
          </a:p>
        </p:txBody>
      </p:sp>
      <p:pic>
        <p:nvPicPr>
          <p:cNvPr id="8" name="Picture 7" descr="A group of yellow figures and a red figure on the other side">
            <a:extLst>
              <a:ext uri="{FF2B5EF4-FFF2-40B4-BE49-F238E27FC236}">
                <a16:creationId xmlns:a16="http://schemas.microsoft.com/office/drawing/2014/main" id="{108BB4E8-28DE-FAEB-5D60-1664D109C3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204" r="6581" b="-1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en-GB" sz="4700" dirty="0">
                <a:latin typeface="Comic Sans MS" panose="030F0702030302020204" pitchFamily="66" charset="0"/>
              </a:rPr>
              <a:t>Leadership Passport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>
                <a:latin typeface="Comic Sans MS" panose="030F0702030302020204" pitchFamily="66" charset="0"/>
              </a:rPr>
              <a:t>Reflect and record in your RE Leadership Passport:</a:t>
            </a:r>
          </a:p>
          <a:p>
            <a:pPr marL="0" indent="0">
              <a:buNone/>
            </a:pPr>
            <a:r>
              <a:rPr lang="en-US" sz="1900" dirty="0">
                <a:latin typeface="Comic Sans MS" panose="030F0702030302020204" pitchFamily="66" charset="0"/>
              </a:rPr>
              <a:t>• My short-term goal (by Christmas)</a:t>
            </a:r>
          </a:p>
          <a:p>
            <a:pPr marL="0" indent="0">
              <a:buNone/>
            </a:pPr>
            <a:r>
              <a:rPr lang="en-US" sz="1900" dirty="0">
                <a:latin typeface="Comic Sans MS" panose="030F0702030302020204" pitchFamily="66" charset="0"/>
              </a:rPr>
              <a:t>• My long-term goal (by July)</a:t>
            </a:r>
          </a:p>
          <a:p>
            <a:pPr marL="0" indent="0">
              <a:buNone/>
            </a:pPr>
            <a:r>
              <a:rPr lang="en-US" sz="1900" dirty="0">
                <a:latin typeface="Comic Sans MS" panose="030F0702030302020204" pitchFamily="66" charset="0"/>
              </a:rPr>
              <a:t>• One thing I will share with colleagues</a:t>
            </a:r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5" name="Picture 4" descr="Miniature airplane">
            <a:extLst>
              <a:ext uri="{FF2B5EF4-FFF2-40B4-BE49-F238E27FC236}">
                <a16:creationId xmlns:a16="http://schemas.microsoft.com/office/drawing/2014/main" id="{F84B52E7-7A25-A144-C0FD-84D5212FC4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989" r="21796" b="-1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300" dirty="0">
                <a:latin typeface="Comic Sans MS" panose="030F0702030302020204" pitchFamily="66" charset="0"/>
              </a:rPr>
              <a:t>Wrap-Up: One Word Wall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72899"/>
            <a:ext cx="3982633" cy="3320668"/>
          </a:xfrm>
        </p:spPr>
        <p:txBody>
          <a:bodyPr>
            <a:normAutofit lnSpcReduction="10000"/>
          </a:bodyPr>
          <a:lstStyle/>
          <a:p>
            <a:r>
              <a:rPr lang="en-US" sz="1900" dirty="0">
                <a:latin typeface="Comic Sans MS" panose="030F0702030302020204" pitchFamily="66" charset="0"/>
              </a:rPr>
              <a:t>Reflection: Write one word that sums up today and place it on the board.</a:t>
            </a:r>
          </a:p>
          <a:p>
            <a:r>
              <a:rPr lang="en-US" sz="1900" dirty="0">
                <a:latin typeface="Comic Sans MS" panose="030F0702030302020204" pitchFamily="66" charset="0"/>
              </a:rPr>
              <a:t>Discuss: 'What will you take back to school tomorrow?'</a:t>
            </a:r>
          </a:p>
          <a:p>
            <a:endParaRPr lang="en-US" sz="1900" dirty="0">
              <a:latin typeface="Comic Sans MS" panose="030F0702030302020204" pitchFamily="66" charset="0"/>
            </a:endParaRPr>
          </a:p>
          <a:p>
            <a:r>
              <a:rPr lang="en-US" sz="1900" dirty="0">
                <a:latin typeface="Comic Sans MS" panose="030F0702030302020204" pitchFamily="66" charset="0"/>
              </a:rPr>
              <a:t>Next Meeting Focus: Resources</a:t>
            </a:r>
          </a:p>
          <a:p>
            <a:r>
              <a:rPr lang="en-US" sz="1900" dirty="0">
                <a:latin typeface="Comic Sans MS" panose="030F0702030302020204" pitchFamily="66" charset="0"/>
              </a:rPr>
              <a:t>Contact: sassenjee@mayespark.Redbridge.sch.uk</a:t>
            </a:r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5" name="Picture 4" descr="A wall covered with sticky notes.">
            <a:extLst>
              <a:ext uri="{FF2B5EF4-FFF2-40B4-BE49-F238E27FC236}">
                <a16:creationId xmlns:a16="http://schemas.microsoft.com/office/drawing/2014/main" id="{D9B73FC7-047C-6C71-BC9D-158F8B1C57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624" r="28735" b="-1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000">
                <a:latin typeface="Comic Sans MS" panose="030F0702030302020204" pitchFamily="66" charset="0"/>
              </a:rPr>
              <a:t>Participation &amp; Tracking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>
                <a:latin typeface="Comic Sans MS" panose="030F0702030302020204" pitchFamily="66" charset="0"/>
              </a:rPr>
              <a:t>• Schools must track participation in RE, ensuring SEND and disadvantaged pupils are included.</a:t>
            </a:r>
          </a:p>
          <a:p>
            <a:pPr marL="0" indent="0">
              <a:buNone/>
            </a:pPr>
            <a:r>
              <a:rPr lang="en-US" sz="1900">
                <a:latin typeface="Comic Sans MS" panose="030F0702030302020204" pitchFamily="66" charset="0"/>
              </a:rPr>
              <a:t>• Collect evidence and examples for inspection.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57B891-A8F6-DF12-9762-FE00C4CC82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018" r="21767" b="-1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4300" dirty="0">
                <a:latin typeface="Comic Sans MS" panose="030F0702030302020204" pitchFamily="66" charset="0"/>
              </a:rPr>
              <a:t>Social &amp; Community Cohesion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>
                <a:latin typeface="Comic Sans MS" panose="030F0702030302020204" pitchFamily="66" charset="0"/>
              </a:rPr>
              <a:t>• RE helps pupils discuss differences respectfully and celebrate shared values.</a:t>
            </a:r>
          </a:p>
          <a:p>
            <a:pPr marL="0" indent="0">
              <a:buNone/>
            </a:pPr>
            <a:r>
              <a:rPr lang="en-US" sz="1900">
                <a:latin typeface="Comic Sans MS" panose="030F0702030302020204" pitchFamily="66" charset="0"/>
              </a:rPr>
              <a:t>• Build partnerships with local faith groups, places of worship, and SACRE.</a:t>
            </a:r>
          </a:p>
        </p:txBody>
      </p:sp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C0A83F68-E3DA-2287-B21A-B59AD291C8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710" r="23075" b="-1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latin typeface="Comic Sans MS" panose="030F0702030302020204" pitchFamily="66" charset="0"/>
              </a:rPr>
              <a:t>What Does This Mean for Our Schools?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1900">
                <a:latin typeface="Comic Sans MS" panose="030F0702030302020204" pitchFamily="66" charset="0"/>
              </a:rPr>
              <a:t>How visible is RE as an entitlement for all pupils?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1900">
                <a:latin typeface="Comic Sans MS" panose="030F0702030302020204" pitchFamily="66" charset="0"/>
              </a:rPr>
              <a:t>What changes might we need to make in monitoring or inclusion?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1900">
                <a:latin typeface="Comic Sans MS" panose="030F0702030302020204" pitchFamily="66" charset="0"/>
              </a:rPr>
              <a:t>How does our school demonstrate respect and dialogue through 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F7BFDF-9D72-956E-4609-1656BA9CE6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253" r="27533" b="-1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>
                <a:latin typeface="Comic Sans MS" panose="030F0702030302020204" pitchFamily="66" charset="0"/>
              </a:rPr>
              <a:t>RE Knowledge Hunt – The Ultimate Quiz Challenge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900">
                <a:latin typeface="Comic Sans MS" panose="030F0702030302020204" pitchFamily="66" charset="0"/>
              </a:rPr>
              <a:t>🎯 Instructions:</a:t>
            </a:r>
          </a:p>
          <a:p>
            <a:pPr marL="0" indent="0">
              <a:buNone/>
            </a:pPr>
            <a:r>
              <a:rPr lang="en-US" sz="1900">
                <a:latin typeface="Comic Sans MS" panose="030F0702030302020204" pitchFamily="66" charset="0"/>
              </a:rPr>
              <a:t>• Work in pairs or small groups.</a:t>
            </a:r>
          </a:p>
          <a:p>
            <a:pPr marL="0" indent="0">
              <a:buNone/>
            </a:pPr>
            <a:r>
              <a:rPr lang="en-US" sz="1900">
                <a:latin typeface="Comic Sans MS" panose="030F0702030302020204" pitchFamily="66" charset="0"/>
              </a:rPr>
              <a:t>• Use the syllabus overview to find the answers.</a:t>
            </a:r>
          </a:p>
          <a:p>
            <a:pPr marL="0" indent="0">
              <a:buNone/>
            </a:pPr>
            <a:r>
              <a:rPr lang="en-US" sz="1900">
                <a:latin typeface="Comic Sans MS" panose="030F0702030302020204" pitchFamily="66" charset="0"/>
              </a:rPr>
              <a:t>• One point for each correct answer – bonus points for the tie-breaker!</a:t>
            </a:r>
          </a:p>
          <a:p>
            <a:pPr marL="0" indent="0">
              <a:buNone/>
            </a:pPr>
            <a:endParaRPr lang="en-US" sz="190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900">
                <a:latin typeface="Comic Sans MS" panose="030F0702030302020204" pitchFamily="66" charset="0"/>
              </a:rPr>
              <a:t>Ready to test your knowledge? Let’s begin! 🏆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4000">
                <a:latin typeface="Comic Sans MS" panose="030F0702030302020204" pitchFamily="66" charset="0"/>
              </a:rPr>
              <a:t>Knowledge Hunt – Questions 1 to 3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900">
                <a:latin typeface="Comic Sans MS" panose="030F0702030302020204" pitchFamily="66" charset="0"/>
              </a:rPr>
              <a:t>1️⃣ Which enquiry question explores how religious believers show their commitments during the journey of life?</a:t>
            </a:r>
          </a:p>
          <a:p>
            <a:pPr marL="0" indent="0">
              <a:buNone/>
            </a:pPr>
            <a:endParaRPr lang="en-US" sz="190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900">
                <a:latin typeface="Comic Sans MS" panose="030F0702030302020204" pitchFamily="66" charset="0"/>
              </a:rPr>
              <a:t>2️⃣ In which unit do pupils learn about how different religions celebrate the birth of a baby?</a:t>
            </a:r>
          </a:p>
          <a:p>
            <a:pPr marL="0" indent="0">
              <a:buNone/>
            </a:pPr>
            <a:endParaRPr lang="en-US" sz="190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900">
                <a:latin typeface="Comic Sans MS" panose="030F0702030302020204" pitchFamily="66" charset="0"/>
              </a:rPr>
              <a:t>3️⃣ Which enquiry question focuses on how and why people worship?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4000">
                <a:latin typeface="Comic Sans MS" panose="030F0702030302020204" pitchFamily="66" charset="0"/>
              </a:rPr>
              <a:t>Knowledge Hunt – Questions 4 to 6 + Bonus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900">
                <a:latin typeface="Comic Sans MS" panose="030F0702030302020204" pitchFamily="66" charset="0"/>
              </a:rPr>
              <a:t>4️⃣ What question links the natural world with religious teaching about care and responsibility?</a:t>
            </a:r>
          </a:p>
          <a:p>
            <a:pPr marL="0" indent="0">
              <a:buNone/>
            </a:pPr>
            <a:endParaRPr lang="en-US" sz="190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900">
                <a:latin typeface="Comic Sans MS" panose="030F0702030302020204" pitchFamily="66" charset="0"/>
              </a:rPr>
              <a:t>5️⃣ Which unit asks why people make vows or commitments to one another?</a:t>
            </a:r>
          </a:p>
          <a:p>
            <a:pPr marL="0" indent="0">
              <a:buNone/>
            </a:pPr>
            <a:endParaRPr lang="en-US" sz="190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900">
                <a:latin typeface="Comic Sans MS" panose="030F0702030302020204" pitchFamily="66" charset="0"/>
              </a:rPr>
              <a:t>6️⃣ Find the enquiry question that explores why stories are important and what we can learn from them.</a:t>
            </a:r>
          </a:p>
          <a:p>
            <a:pPr marL="0" indent="0">
              <a:buNone/>
            </a:pPr>
            <a:endParaRPr lang="en-US" sz="190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900">
                <a:latin typeface="Comic Sans MS" panose="030F0702030302020204" pitchFamily="66" charset="0"/>
              </a:rPr>
              <a:t>🌟 Bonus Challenge:</a:t>
            </a:r>
          </a:p>
          <a:p>
            <a:pPr marL="0" indent="0">
              <a:buNone/>
            </a:pPr>
            <a:r>
              <a:rPr lang="en-US" sz="1900">
                <a:latin typeface="Comic Sans MS" panose="030F0702030302020204" pitchFamily="66" charset="0"/>
              </a:rPr>
              <a:t>Identify two units that include visits to places of worship. Write the place and the religion for each.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2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 Knowledge Hunt – Answers 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dirty="0">
                <a:latin typeface="Comic Sans MS" panose="030F0702030302020204" pitchFamily="66" charset="0"/>
              </a:rPr>
              <a:t>1️⃣ What does it mean to be a Christian, Muslim, Sikh, Hindu, Jewish or Buddhist?</a:t>
            </a:r>
          </a:p>
          <a:p>
            <a:pPr marL="0" indent="0">
              <a:buNone/>
            </a:pPr>
            <a:r>
              <a:rPr dirty="0">
                <a:latin typeface="Comic Sans MS" panose="030F0702030302020204" pitchFamily="66" charset="0"/>
              </a:rPr>
              <a:t>➡ Explores how believers live out their commitments.</a:t>
            </a:r>
          </a:p>
          <a:p>
            <a:pPr marL="0" indent="0">
              <a:buNone/>
            </a:pPr>
            <a:endParaRPr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dirty="0">
                <a:latin typeface="Comic Sans MS" panose="030F0702030302020204" pitchFamily="66" charset="0"/>
              </a:rPr>
              <a:t>2️⃣ How do religions welcome new members and mark the birth of a baby?</a:t>
            </a:r>
          </a:p>
          <a:p>
            <a:pPr marL="0" indent="0">
              <a:buNone/>
            </a:pPr>
            <a:r>
              <a:rPr dirty="0">
                <a:latin typeface="Comic Sans MS" panose="030F0702030302020204" pitchFamily="66" charset="0"/>
              </a:rPr>
              <a:t>➡ Compares birth ceremonies such as Baptism, </a:t>
            </a:r>
            <a:r>
              <a:rPr dirty="0" err="1">
                <a:latin typeface="Comic Sans MS" panose="030F0702030302020204" pitchFamily="66" charset="0"/>
              </a:rPr>
              <a:t>Aqiqah</a:t>
            </a:r>
            <a:r>
              <a:rPr dirty="0">
                <a:latin typeface="Comic Sans MS" panose="030F0702030302020204" pitchFamily="66" charset="0"/>
              </a:rPr>
              <a:t>, and Hindu naming rites.</a:t>
            </a:r>
          </a:p>
          <a:p>
            <a:pPr marL="0" indent="0">
              <a:buNone/>
            </a:pPr>
            <a:endParaRPr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dirty="0">
                <a:latin typeface="Comic Sans MS" panose="030F0702030302020204" pitchFamily="66" charset="0"/>
              </a:rPr>
              <a:t>3️⃣ How and why do people worship?</a:t>
            </a:r>
          </a:p>
          <a:p>
            <a:pPr marL="0" indent="0">
              <a:buNone/>
            </a:pPr>
            <a:r>
              <a:rPr dirty="0">
                <a:latin typeface="Comic Sans MS" panose="030F0702030302020204" pitchFamily="66" charset="0"/>
              </a:rPr>
              <a:t>➡ Looks at prayer, rituals, and reasons for worship across faiths.</a:t>
            </a:r>
          </a:p>
          <a:p>
            <a:pPr marL="0" indent="0">
              <a:buNone/>
            </a:pPr>
            <a:endParaRPr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dirty="0">
                <a:latin typeface="Comic Sans MS" panose="030F0702030302020204" pitchFamily="66" charset="0"/>
              </a:rPr>
              <a:t>4️⃣ What do religions teach us about the natural world and why should we care for it?</a:t>
            </a:r>
          </a:p>
          <a:p>
            <a:pPr marL="0" indent="0">
              <a:buNone/>
            </a:pPr>
            <a:r>
              <a:rPr dirty="0">
                <a:latin typeface="Comic Sans MS" panose="030F0702030302020204" pitchFamily="66" charset="0"/>
              </a:rPr>
              <a:t>➡ Explores creation stories and stewardship.</a:t>
            </a:r>
          </a:p>
          <a:p>
            <a:pPr marL="0" indent="0">
              <a:buNone/>
            </a:pPr>
            <a:endParaRPr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dirty="0">
                <a:latin typeface="Comic Sans MS" panose="030F0702030302020204" pitchFamily="66" charset="0"/>
              </a:rPr>
              <a:t>5️⃣ Why do people make vows or commitments to one another?</a:t>
            </a:r>
          </a:p>
          <a:p>
            <a:pPr marL="0" indent="0">
              <a:buNone/>
            </a:pPr>
            <a:r>
              <a:rPr dirty="0">
                <a:latin typeface="Comic Sans MS" panose="030F0702030302020204" pitchFamily="66" charset="0"/>
              </a:rPr>
              <a:t>➡ Examines marriage, promises, and community responsibility.</a:t>
            </a:r>
          </a:p>
          <a:p>
            <a:pPr marL="0" indent="0">
              <a:buNone/>
            </a:pPr>
            <a:endParaRPr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dirty="0">
                <a:latin typeface="Comic Sans MS" panose="030F0702030302020204" pitchFamily="66" charset="0"/>
              </a:rPr>
              <a:t>6️⃣ Why are stories important and what do they teach us?</a:t>
            </a:r>
          </a:p>
          <a:p>
            <a:pPr marL="0" indent="0">
              <a:buNone/>
            </a:pPr>
            <a:r>
              <a:rPr dirty="0">
                <a:latin typeface="Comic Sans MS" panose="030F0702030302020204" pitchFamily="66" charset="0"/>
              </a:rPr>
              <a:t>➡ Considers moral lessons and inspiration from religious stories.</a:t>
            </a:r>
          </a:p>
          <a:p>
            <a:pPr marL="0" indent="0">
              <a:buNone/>
            </a:pPr>
            <a:endParaRPr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dirty="0">
                <a:latin typeface="Comic Sans MS" panose="030F0702030302020204" pitchFamily="66" charset="0"/>
              </a:rPr>
              <a:t>🌟 Bonus Challenge:</a:t>
            </a:r>
          </a:p>
          <a:p>
            <a:pPr marL="0" indent="0">
              <a:buNone/>
            </a:pPr>
            <a:r>
              <a:rPr dirty="0">
                <a:latin typeface="Comic Sans MS" panose="030F0702030302020204" pitchFamily="66" charset="0"/>
              </a:rPr>
              <a:t>➡ Examples: Church (Christianity), Mosque (Islam), Mandir (Hinduism), Synagogue (Judaism), Gurdwara (Sikhism).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latin typeface="Comic Sans MS" panose="030F0702030302020204" pitchFamily="66" charset="0"/>
              </a:rPr>
              <a:t>Marketplace: Sharing Creative RE Practice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>
                <a:latin typeface="Comic Sans MS" panose="030F0702030302020204" pitchFamily="66" charset="0"/>
              </a:rPr>
              <a:t>Display your school’s artefacts, floor book photos, pupil voice examples, or creative RE day ideas.</a:t>
            </a:r>
          </a:p>
          <a:p>
            <a:pPr marL="0" indent="0">
              <a:buNone/>
            </a:pPr>
            <a:endParaRPr lang="en-US" sz="19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ADBD3-25E4-857F-AC76-D7F1A0A849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181" r="19604" b="-1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648</Words>
  <Application>Microsoft Office PowerPoint</Application>
  <PresentationFormat>On-screen Show (4:3)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Office Theme</vt:lpstr>
      <vt:lpstr>Tackling Prejudice &amp; Bullying</vt:lpstr>
      <vt:lpstr>Participation &amp; Tracking</vt:lpstr>
      <vt:lpstr>Social &amp; Community Cohesion</vt:lpstr>
      <vt:lpstr>What Does This Mean for Our Schools?</vt:lpstr>
      <vt:lpstr>RE Knowledge Hunt – The Ultimate Quiz Challenge</vt:lpstr>
      <vt:lpstr>Knowledge Hunt – Questions 1 to 3</vt:lpstr>
      <vt:lpstr>Knowledge Hunt – Questions 4 to 6 + Bonus</vt:lpstr>
      <vt:lpstr>RE Knowledge Hunt – Answers 🏆</vt:lpstr>
      <vt:lpstr>Marketplace: Sharing Creative RE Practice</vt:lpstr>
      <vt:lpstr>Leadership Passport</vt:lpstr>
      <vt:lpstr>Wrap-Up: One Word Wall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Tackling Prejudice &amp; Bullying</dc:title>
  <dc:subject/>
  <dc:creator>Sajeda</dc:creator>
  <cp:keywords/>
  <dc:description>generated using python-pptx</dc:description>
  <cp:lastModifiedBy>SAssenjee@MYSP.mayesparkprimaryschool.org.uk</cp:lastModifiedBy>
  <cp:revision>4</cp:revision>
  <dcterms:created xsi:type="dcterms:W3CDTF">2013-01-27T09:14:16Z</dcterms:created>
  <dcterms:modified xsi:type="dcterms:W3CDTF">2025-10-20T15:46:49Z</dcterms:modified>
  <cp:category/>
</cp:coreProperties>
</file>